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57" r:id="rId3"/>
    <p:sldId id="270" r:id="rId4"/>
    <p:sldId id="258" r:id="rId5"/>
    <p:sldId id="259" r:id="rId6"/>
    <p:sldId id="260" r:id="rId7"/>
    <p:sldId id="267" r:id="rId8"/>
    <p:sldId id="261" r:id="rId9"/>
    <p:sldId id="268" r:id="rId10"/>
    <p:sldId id="262" r:id="rId11"/>
    <p:sldId id="263" r:id="rId12"/>
    <p:sldId id="269" r:id="rId13"/>
    <p:sldId id="264" r:id="rId14"/>
    <p:sldId id="265" r:id="rId15"/>
    <p:sldId id="266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4BF9DEF-ED89-78A5-4656-55DB99184BA4}" v="531" dt="2024-09-14T00:24:28.681"/>
    <p1510:client id="{75D6CD66-A85E-6529-4220-76B93C1A70AC}" v="232" dt="2024-09-14T05:27:54.2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95C89-2E28-4777-95B0-BA7EECAE3B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09928" y="987552"/>
            <a:ext cx="8385048" cy="3081528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052321-4D71-4DA8-BD2C-DC22FC1525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5506" y="4480561"/>
            <a:ext cx="5993892" cy="1166495"/>
          </a:xfrm>
        </p:spPr>
        <p:txBody>
          <a:bodyPr>
            <a:normAutofit/>
          </a:bodyPr>
          <a:lstStyle>
            <a:lvl1pPr marL="0" indent="0" algn="ctr">
              <a:buNone/>
              <a:defRPr sz="1400" cap="all" spc="600" baseline="0"/>
            </a:lvl1pPr>
            <a:lvl2pPr marL="457200" indent="0" algn="ctr">
              <a:buNone/>
              <a:defRPr sz="1400"/>
            </a:lvl2pPr>
            <a:lvl3pPr marL="914400" indent="0" algn="ctr">
              <a:buNone/>
              <a:defRPr sz="1400"/>
            </a:lvl3pPr>
            <a:lvl4pPr marL="1371600" indent="0" algn="ctr">
              <a:buNone/>
              <a:defRPr sz="1400"/>
            </a:lvl4pPr>
            <a:lvl5pPr marL="1828800" indent="0" algn="ctr">
              <a:buNone/>
              <a:defRPr sz="1400"/>
            </a:lvl5pPr>
            <a:lvl6pPr marL="2286000" indent="0" algn="ctr">
              <a:buNone/>
              <a:defRPr sz="1400"/>
            </a:lvl6pPr>
            <a:lvl7pPr marL="2743200" indent="0" algn="ctr">
              <a:buNone/>
              <a:defRPr sz="1400"/>
            </a:lvl7pPr>
            <a:lvl8pPr marL="3200400" indent="0" algn="ctr">
              <a:buNone/>
              <a:defRPr sz="1400"/>
            </a:lvl8pPr>
            <a:lvl9pPr marL="3657600" indent="0" algn="ctr">
              <a:buNone/>
              <a:defRPr sz="14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37183-71EA-4A92-8609-41ECB53F44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68949A-688B-4AED-AA8E-F203BA3310F5}" type="datetimeFigureOut">
              <a:rPr lang="en-US" dirty="0"/>
              <a:t>9/13/2024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09F2E6-1ECC-4081-8EBF-C80C6C94A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C3FA67-CD72-4503-BA25-FEC880107B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78CCF-2EC4-44CB-A694-F6F6E59A398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44608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83CBE-1EA9-4E8B-A281-C50B792E5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2EB1A0-A59D-4CB9-BABB-C6BF1D2E99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E6265B-940D-433C-AD76-2D6A424493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30231-6059-4AF0-B828-13FEB68C6E43}" type="datetimeFigureOut">
              <a:rPr lang="en-US" dirty="0"/>
              <a:t>9/13/2024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CAB98E-314F-45C4-9A64-AD3FAE0516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E49F32-B214-4A0C-8669-7FE4BA445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78CCF-2EC4-44CB-A694-F6F6E59A398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45711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8DE4A6D-DAA1-4551-A093-3C36C1C8CF3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125FDA9-71CD-4B86-B291-BEBA43D8ED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D9F5B1-B635-4479-A426-B1D4066502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06E087-9EB9-42E7-B62A-9B8FE3556101}" type="datetimeFigureOut">
              <a:rPr lang="en-US" dirty="0"/>
              <a:t>9/13/2024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833098-8769-47C3-80B2-C2942F984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EA9297-65D4-45BE-BE6C-5531FC6A5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78CCF-2EC4-44CB-A694-F6F6E59A398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3589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BA523-EF01-4656-9D54-347E984FD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D52871-79D5-420E-8207-BEF7BE44A9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6D32D3-8223-4851-BB8E-CB489B975F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57B2A-1291-46F4-B4CC-8BAFDF935B56}" type="datetimeFigureOut">
              <a:rPr lang="en-US" dirty="0"/>
              <a:t>9/13/2024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94444B-9FC3-414D-8EA0-15AB806D5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C448B-FCF6-40C5-8BB6-15B70E889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78CCF-2EC4-44CB-A694-F6F6E59A398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72622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F79BA-620F-4443-807B-BE44F36F98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1709738"/>
            <a:ext cx="9430811" cy="2852737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C9A625-6442-4047-B545-433C445121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9848" y="4589463"/>
            <a:ext cx="9430811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8EAA30-3B1A-4BEA-9835-33D207245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6B3B4-A63D-42FA-B9D1-41D36384F384}" type="datetimeFigureOut">
              <a:rPr lang="en-US" dirty="0"/>
              <a:t>9/13/2024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256440-3149-446F-8105-485333B18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0FEDB1-D604-4E10-B334-5DB303498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78CCF-2EC4-44CB-A694-F6F6E59A398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49295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6E563-D552-439E-8DF5-45062D875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136873-2DD5-456E-A3A9-FE408419E3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69848" y="1825625"/>
            <a:ext cx="4684057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C6B04C-FB9E-4A9E-8892-4B5B702898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19802" y="1825625"/>
            <a:ext cx="4684058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E2F0B4-0E86-473E-BC42-78D856A00C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F0803-F60A-46DD-B88E-307855619A34}" type="datetimeFigureOut">
              <a:rPr lang="en-US" dirty="0"/>
              <a:t>9/13/2024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2B9537-F43C-4042-B165-A00358F9E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F9F52F-61F2-4FEE-8989-2FB400190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78CCF-2EC4-44CB-A694-F6F6E59A398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03507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32E5C-0B2D-4DB5-95F6-3C2C825DFE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989993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8F1C53-3F27-42E6-BE80-1DF5798574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4872132" cy="823912"/>
          </a:xfrm>
        </p:spPr>
        <p:txBody>
          <a:bodyPr anchor="b">
            <a:noAutofit/>
          </a:bodyPr>
          <a:lstStyle>
            <a:lvl1pPr marL="0" indent="0">
              <a:buNone/>
              <a:defRPr sz="1600" b="1" cap="all" spc="300" baseline="0"/>
            </a:lvl1pPr>
            <a:lvl2pPr marL="457200" indent="0">
              <a:buNone/>
              <a:defRPr sz="1600" b="1"/>
            </a:lvl2pPr>
            <a:lvl3pPr marL="914400" indent="0">
              <a:buNone/>
              <a:defRPr sz="16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8CC6CB-F028-4322-B54F-571203106F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7" y="2510632"/>
            <a:ext cx="4872133" cy="3684588"/>
          </a:xfrm>
        </p:spPr>
        <p:txBody>
          <a:bodyPr/>
          <a:lstStyle>
            <a:lvl2pPr>
              <a:defRPr b="1"/>
            </a:lvl2pPr>
            <a:lvl3pPr>
              <a:defRPr b="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AD2CD7-554E-4EAA-BAF6-86ABB7E81D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889809" y="1681163"/>
            <a:ext cx="4849909" cy="823912"/>
          </a:xfrm>
        </p:spPr>
        <p:txBody>
          <a:bodyPr anchor="b">
            <a:noAutofit/>
          </a:bodyPr>
          <a:lstStyle>
            <a:lvl1pPr marL="0" indent="0">
              <a:buNone/>
              <a:defRPr sz="1600" b="1" cap="all" spc="300" baseline="0"/>
            </a:lvl1pPr>
            <a:lvl2pPr marL="457200" indent="0">
              <a:buNone/>
              <a:defRPr sz="1600" b="1"/>
            </a:lvl2pPr>
            <a:lvl3pPr marL="914400" indent="0">
              <a:buNone/>
              <a:defRPr sz="16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82A2D6-379C-4D26-90AC-9F2F46DCE7F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889810" y="2505075"/>
            <a:ext cx="4872134" cy="3684588"/>
          </a:xfrm>
        </p:spPr>
        <p:txBody>
          <a:bodyPr/>
          <a:lstStyle>
            <a:lvl2pPr>
              <a:defRPr b="1"/>
            </a:lvl2pPr>
            <a:lvl3pPr>
              <a:defRPr b="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EA0E4F3-8A65-4788-AE96-1FB2060F48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B4245-B7F0-48F5-9A59-408A637F0829}" type="datetimeFigureOut">
              <a:rPr lang="en-US" dirty="0"/>
              <a:t>9/13/2024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522DA4-5EE1-440C-ADDE-D7B4F77B4E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6BC291E-B8EF-4ED7-A04A-23426C220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78CCF-2EC4-44CB-A694-F6F6E59A398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02176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CB818-E8D0-497B-9A7E-4F281D0DB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FE82B9D-CD58-4C05-8A78-CB6E0E9D4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A9FBFC-AFD0-49F7-9AAB-86AF5F4471C2}" type="datetimeFigureOut">
              <a:rPr lang="en-US" dirty="0"/>
              <a:t>9/13/2024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DE60CD-D6F3-40A7-BB8B-FEC8E3156A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02B832-C4FE-4F88-85EA-DDC16A82B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78CCF-2EC4-44CB-A694-F6F6E59A398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91995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C75B2FC-801A-44A4-96BF-26A9E8B2A1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AEFA3-A6B6-4916-BD87-2F7F0B6DE4AC}" type="datetimeFigureOut">
              <a:rPr lang="en-US" dirty="0"/>
              <a:t>9/13/2024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8127F04-7E7E-485C-8B30-6B89E5A69F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933C81-AA74-4BCE-AA9E-56E5791D0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78CCF-2EC4-44CB-A694-F6F6E59A398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62645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FD3CB-0541-46AD-B35E-0E0A1375E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F8EFDE-1D7D-46B8-AB55-A3C02EDD18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5652153" cy="5403850"/>
          </a:xfrm>
        </p:spPr>
        <p:txBody>
          <a:bodyPr/>
          <a:lstStyle>
            <a:lvl1pPr>
              <a:defRPr sz="3200"/>
            </a:lvl1pPr>
            <a:lvl2pPr>
              <a:defRPr sz="2800" b="1"/>
            </a:lvl2pPr>
            <a:lvl3pPr>
              <a:defRPr sz="2400" b="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11D2F5-DB36-4943-8A14-96AFC48830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6C07D4-6597-444C-9EFD-62021AE761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28FE2-E902-4B86-B2C7-4AE6B54CDB70}" type="datetimeFigureOut">
              <a:rPr lang="en-US" dirty="0"/>
              <a:t>9/13/2024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2D0D2C-70E8-4A24-9727-BEAF10B17D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D9E0F6-7216-48A1-8BCA-770C6DE38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78CCF-2EC4-44CB-A694-F6F6E59A398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2615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CBEBD-5F1A-4111-A7F2-1CE82C9A6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00517FB-4008-4F68-B193-482971BA720D}"/>
              </a:ext>
            </a:extLst>
          </p:cNvPr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606C5F-0885-458F-9B21-47E60171BF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886F2E-B752-4D78-8DC4-C96A1A00E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674E58-F253-4E0F-B41E-2DC0E51ABEA1}" type="datetimeFigureOut">
              <a:rPr lang="en-US" dirty="0"/>
              <a:t>9/13/2024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C37751-8BB8-4224-870A-A2953E760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42CE94-BD7E-44B3-9B5E-67D4BD317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78CCF-2EC4-44CB-A694-F6F6E59A398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48696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71AFD227-869A-489C-A9B5-3F0498DF3C0C}"/>
              </a:ext>
            </a:extLst>
          </p:cNvPr>
          <p:cNvGrpSpPr/>
          <p:nvPr/>
        </p:nvGrpSpPr>
        <p:grpSpPr>
          <a:xfrm>
            <a:off x="11096450" y="13394"/>
            <a:ext cx="494218" cy="6814823"/>
            <a:chOff x="11096450" y="13394"/>
            <a:chExt cx="494218" cy="6814823"/>
          </a:xfrm>
          <a:solidFill>
            <a:schemeClr val="bg2">
              <a:lumMod val="90000"/>
            </a:schemeClr>
          </a:solidFill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62704B34-199B-4964-9C78-3AB9735915AA}"/>
                </a:ext>
              </a:extLst>
            </p:cNvPr>
            <p:cNvSpPr/>
            <p:nvPr/>
          </p:nvSpPr>
          <p:spPr bwMode="auto">
            <a:xfrm rot="5400000">
              <a:off x="11108009" y="6718576"/>
              <a:ext cx="131153" cy="88130"/>
            </a:xfrm>
            <a:custGeom>
              <a:avLst/>
              <a:gdLst/>
              <a:ahLst/>
              <a:cxnLst/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9" name="Freeform 10">
              <a:extLst>
                <a:ext uri="{FF2B5EF4-FFF2-40B4-BE49-F238E27FC236}">
                  <a16:creationId xmlns:a16="http://schemas.microsoft.com/office/drawing/2014/main" id="{8B1E8DB8-017D-454E-849F-EE5742849FD4}"/>
                </a:ext>
              </a:extLst>
            </p:cNvPr>
            <p:cNvSpPr/>
            <p:nvPr/>
          </p:nvSpPr>
          <p:spPr bwMode="auto">
            <a:xfrm rot="5400000">
              <a:off x="11475034" y="77813"/>
              <a:ext cx="138242" cy="88130"/>
            </a:xfrm>
            <a:custGeom>
              <a:avLst/>
              <a:gdLst/>
              <a:ahLst/>
              <a:cxnLst/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0" name="Freeform 15">
              <a:extLst>
                <a:ext uri="{FF2B5EF4-FFF2-40B4-BE49-F238E27FC236}">
                  <a16:creationId xmlns:a16="http://schemas.microsoft.com/office/drawing/2014/main" id="{16D80E5D-5099-41C4-A80A-1B1538C382FC}"/>
                </a:ext>
              </a:extLst>
            </p:cNvPr>
            <p:cNvSpPr/>
            <p:nvPr/>
          </p:nvSpPr>
          <p:spPr bwMode="auto">
            <a:xfrm rot="5400000">
              <a:off x="11478964" y="592010"/>
              <a:ext cx="121406" cy="72626"/>
            </a:xfrm>
            <a:custGeom>
              <a:avLst/>
              <a:gdLst/>
              <a:ahLst/>
              <a:cxnLst/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1" name="Freeform 18">
              <a:extLst>
                <a:ext uri="{FF2B5EF4-FFF2-40B4-BE49-F238E27FC236}">
                  <a16:creationId xmlns:a16="http://schemas.microsoft.com/office/drawing/2014/main" id="{947751E1-E2F4-467E-B547-3BD4BAB7F560}"/>
                </a:ext>
              </a:extLst>
            </p:cNvPr>
            <p:cNvSpPr/>
            <p:nvPr/>
          </p:nvSpPr>
          <p:spPr bwMode="auto">
            <a:xfrm rot="5400000">
              <a:off x="11482378" y="335267"/>
              <a:ext cx="138242" cy="78339"/>
            </a:xfrm>
            <a:custGeom>
              <a:avLst/>
              <a:gdLst/>
              <a:ahLst/>
              <a:cxnLst/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2" name="Freeform 19">
              <a:extLst>
                <a:ext uri="{FF2B5EF4-FFF2-40B4-BE49-F238E27FC236}">
                  <a16:creationId xmlns:a16="http://schemas.microsoft.com/office/drawing/2014/main" id="{55D8869B-B701-4268-9856-876345C8AE3F}"/>
                </a:ext>
              </a:extLst>
            </p:cNvPr>
            <p:cNvSpPr/>
            <p:nvPr/>
          </p:nvSpPr>
          <p:spPr bwMode="auto">
            <a:xfrm rot="5400000">
              <a:off x="11407714" y="2021691"/>
              <a:ext cx="124951" cy="69362"/>
            </a:xfrm>
            <a:custGeom>
              <a:avLst/>
              <a:gdLst/>
              <a:ahLst/>
              <a:cxnLst/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3" name="Freeform 20">
              <a:extLst>
                <a:ext uri="{FF2B5EF4-FFF2-40B4-BE49-F238E27FC236}">
                  <a16:creationId xmlns:a16="http://schemas.microsoft.com/office/drawing/2014/main" id="{A25CA59C-849F-4CE4-A9B0-293F98DE2C7C}"/>
                </a:ext>
              </a:extLst>
            </p:cNvPr>
            <p:cNvSpPr/>
            <p:nvPr/>
          </p:nvSpPr>
          <p:spPr bwMode="auto">
            <a:xfrm rot="5400000">
              <a:off x="11414629" y="2272420"/>
              <a:ext cx="128495" cy="78339"/>
            </a:xfrm>
            <a:custGeom>
              <a:avLst/>
              <a:gdLst/>
              <a:ahLst/>
              <a:cxnLst/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4" name="Freeform 22">
              <a:extLst>
                <a:ext uri="{FF2B5EF4-FFF2-40B4-BE49-F238E27FC236}">
                  <a16:creationId xmlns:a16="http://schemas.microsoft.com/office/drawing/2014/main" id="{FE000DB1-AAA1-4BFF-8F14-53624C2F9E0B}"/>
                </a:ext>
              </a:extLst>
            </p:cNvPr>
            <p:cNvSpPr/>
            <p:nvPr/>
          </p:nvSpPr>
          <p:spPr bwMode="auto">
            <a:xfrm rot="5400000">
              <a:off x="11426398" y="1049544"/>
              <a:ext cx="150648" cy="99554"/>
            </a:xfrm>
            <a:custGeom>
              <a:avLst/>
              <a:gdLst/>
              <a:ahLst/>
              <a:cxnLst/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5" name="Freeform 23">
              <a:extLst>
                <a:ext uri="{FF2B5EF4-FFF2-40B4-BE49-F238E27FC236}">
                  <a16:creationId xmlns:a16="http://schemas.microsoft.com/office/drawing/2014/main" id="{5EEFBC14-7E5B-47B2-B5E3-E90991F89191}"/>
                </a:ext>
              </a:extLst>
            </p:cNvPr>
            <p:cNvSpPr/>
            <p:nvPr/>
          </p:nvSpPr>
          <p:spPr bwMode="auto">
            <a:xfrm rot="5400000">
              <a:off x="11440085" y="836978"/>
              <a:ext cx="134697" cy="81603"/>
            </a:xfrm>
            <a:custGeom>
              <a:avLst/>
              <a:gdLst/>
              <a:ahLst/>
              <a:cxnLst/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6" name="Freeform 26">
              <a:extLst>
                <a:ext uri="{FF2B5EF4-FFF2-40B4-BE49-F238E27FC236}">
                  <a16:creationId xmlns:a16="http://schemas.microsoft.com/office/drawing/2014/main" id="{00AFF6E4-A34A-4FD3-8C57-BB96114822D1}"/>
                </a:ext>
              </a:extLst>
            </p:cNvPr>
            <p:cNvSpPr/>
            <p:nvPr/>
          </p:nvSpPr>
          <p:spPr bwMode="auto">
            <a:xfrm rot="5400000">
              <a:off x="11427309" y="1320685"/>
              <a:ext cx="127608" cy="78339"/>
            </a:xfrm>
            <a:custGeom>
              <a:avLst/>
              <a:gdLst/>
              <a:ahLst/>
              <a:cxnLst/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7" name="Freeform 27">
              <a:extLst>
                <a:ext uri="{FF2B5EF4-FFF2-40B4-BE49-F238E27FC236}">
                  <a16:creationId xmlns:a16="http://schemas.microsoft.com/office/drawing/2014/main" id="{C63A8474-C075-4441-A0B3-52286EA50093}"/>
                </a:ext>
              </a:extLst>
            </p:cNvPr>
            <p:cNvSpPr/>
            <p:nvPr/>
          </p:nvSpPr>
          <p:spPr bwMode="auto">
            <a:xfrm rot="5400000">
              <a:off x="11407470" y="1778440"/>
              <a:ext cx="131153" cy="93843"/>
            </a:xfrm>
            <a:custGeom>
              <a:avLst/>
              <a:gdLst/>
              <a:ahLst/>
              <a:cxnLst/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8" name="Freeform 28">
              <a:extLst>
                <a:ext uri="{FF2B5EF4-FFF2-40B4-BE49-F238E27FC236}">
                  <a16:creationId xmlns:a16="http://schemas.microsoft.com/office/drawing/2014/main" id="{35DA4698-A2ED-4512-8887-F12D3F14372A}"/>
                </a:ext>
              </a:extLst>
            </p:cNvPr>
            <p:cNvSpPr/>
            <p:nvPr/>
          </p:nvSpPr>
          <p:spPr bwMode="auto">
            <a:xfrm rot="5400000">
              <a:off x="11404869" y="1535195"/>
              <a:ext cx="127608" cy="69362"/>
            </a:xfrm>
            <a:custGeom>
              <a:avLst/>
              <a:gdLst/>
              <a:ahLst/>
              <a:cxnLst/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9" name="Freeform 30">
              <a:extLst>
                <a:ext uri="{FF2B5EF4-FFF2-40B4-BE49-F238E27FC236}">
                  <a16:creationId xmlns:a16="http://schemas.microsoft.com/office/drawing/2014/main" id="{3358E118-D590-4E50-B21C-6CDAA1CCAFCB}"/>
                </a:ext>
              </a:extLst>
            </p:cNvPr>
            <p:cNvSpPr/>
            <p:nvPr/>
          </p:nvSpPr>
          <p:spPr bwMode="auto">
            <a:xfrm rot="5400000">
              <a:off x="11480119" y="1078297"/>
              <a:ext cx="9748" cy="5712"/>
            </a:xfrm>
            <a:custGeom>
              <a:avLst/>
              <a:gdLst/>
              <a:ahLst/>
              <a:cxnLst/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0" name="Freeform 43">
              <a:extLst>
                <a:ext uri="{FF2B5EF4-FFF2-40B4-BE49-F238E27FC236}">
                  <a16:creationId xmlns:a16="http://schemas.microsoft.com/office/drawing/2014/main" id="{F1EE889E-60FF-423F-ADCB-6CBEE853A040}"/>
                </a:ext>
              </a:extLst>
            </p:cNvPr>
            <p:cNvSpPr/>
            <p:nvPr/>
          </p:nvSpPr>
          <p:spPr bwMode="auto">
            <a:xfrm rot="5400000">
              <a:off x="11194111" y="860614"/>
              <a:ext cx="143559" cy="75075"/>
            </a:xfrm>
            <a:custGeom>
              <a:avLst/>
              <a:gdLst/>
              <a:ahLst/>
              <a:cxnLst/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1" name="Freeform 51">
              <a:extLst>
                <a:ext uri="{FF2B5EF4-FFF2-40B4-BE49-F238E27FC236}">
                  <a16:creationId xmlns:a16="http://schemas.microsoft.com/office/drawing/2014/main" id="{A4AA0634-0A7C-4A35-8EB7-775200F129FD}"/>
                </a:ext>
              </a:extLst>
            </p:cNvPr>
            <p:cNvSpPr/>
            <p:nvPr/>
          </p:nvSpPr>
          <p:spPr bwMode="auto">
            <a:xfrm rot="5400000">
              <a:off x="11167080" y="1015030"/>
              <a:ext cx="115202" cy="90579"/>
            </a:xfrm>
            <a:custGeom>
              <a:avLst/>
              <a:gdLst/>
              <a:ahLst/>
              <a:cxnLst/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2" name="Freeform 52">
              <a:extLst>
                <a:ext uri="{FF2B5EF4-FFF2-40B4-BE49-F238E27FC236}">
                  <a16:creationId xmlns:a16="http://schemas.microsoft.com/office/drawing/2014/main" id="{EBA21558-CAC3-445C-8882-5D4A0C6D2A0E}"/>
                </a:ext>
              </a:extLst>
            </p:cNvPr>
            <p:cNvSpPr/>
            <p:nvPr/>
          </p:nvSpPr>
          <p:spPr bwMode="auto">
            <a:xfrm rot="5400000">
              <a:off x="11164085" y="450599"/>
              <a:ext cx="118747" cy="81603"/>
            </a:xfrm>
            <a:custGeom>
              <a:avLst/>
              <a:gdLst/>
              <a:ahLst/>
              <a:cxnLst/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3" name="Freeform 53">
              <a:extLst>
                <a:ext uri="{FF2B5EF4-FFF2-40B4-BE49-F238E27FC236}">
                  <a16:creationId xmlns:a16="http://schemas.microsoft.com/office/drawing/2014/main" id="{2E9415F1-5D31-4C25-9E26-203EEF500877}"/>
                </a:ext>
              </a:extLst>
            </p:cNvPr>
            <p:cNvSpPr/>
            <p:nvPr/>
          </p:nvSpPr>
          <p:spPr bwMode="auto">
            <a:xfrm rot="5400000">
              <a:off x="11155166" y="1253803"/>
              <a:ext cx="127608" cy="79154"/>
            </a:xfrm>
            <a:custGeom>
              <a:avLst/>
              <a:gdLst/>
              <a:ahLst/>
              <a:cxnLst/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4" name="Freeform 54">
              <a:extLst>
                <a:ext uri="{FF2B5EF4-FFF2-40B4-BE49-F238E27FC236}">
                  <a16:creationId xmlns:a16="http://schemas.microsoft.com/office/drawing/2014/main" id="{622FC1F6-879A-45BA-8752-08020C39CE29}"/>
                </a:ext>
              </a:extLst>
            </p:cNvPr>
            <p:cNvSpPr/>
            <p:nvPr/>
          </p:nvSpPr>
          <p:spPr bwMode="auto">
            <a:xfrm rot="5400000">
              <a:off x="11141013" y="614227"/>
              <a:ext cx="134697" cy="105266"/>
            </a:xfrm>
            <a:custGeom>
              <a:avLst/>
              <a:gdLst/>
              <a:ahLst/>
              <a:cxnLst/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5" name="Freeform 55">
              <a:extLst>
                <a:ext uri="{FF2B5EF4-FFF2-40B4-BE49-F238E27FC236}">
                  <a16:creationId xmlns:a16="http://schemas.microsoft.com/office/drawing/2014/main" id="{BA09826C-58E2-48C5-9666-333326C2CA44}"/>
                </a:ext>
              </a:extLst>
            </p:cNvPr>
            <p:cNvSpPr/>
            <p:nvPr/>
          </p:nvSpPr>
          <p:spPr bwMode="auto">
            <a:xfrm rot="5400000">
              <a:off x="11155026" y="1463404"/>
              <a:ext cx="131153" cy="69362"/>
            </a:xfrm>
            <a:custGeom>
              <a:avLst/>
              <a:gdLst/>
              <a:ahLst/>
              <a:cxnLst/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6" name="Freeform 56">
              <a:extLst>
                <a:ext uri="{FF2B5EF4-FFF2-40B4-BE49-F238E27FC236}">
                  <a16:creationId xmlns:a16="http://schemas.microsoft.com/office/drawing/2014/main" id="{A6D3555F-4EA1-4EA7-9D08-2D75CE51927B}"/>
                </a:ext>
              </a:extLst>
            </p:cNvPr>
            <p:cNvSpPr/>
            <p:nvPr/>
          </p:nvSpPr>
          <p:spPr bwMode="auto">
            <a:xfrm rot="5400000">
              <a:off x="11101585" y="2335317"/>
              <a:ext cx="128495" cy="72626"/>
            </a:xfrm>
            <a:custGeom>
              <a:avLst/>
              <a:gdLst/>
              <a:ahLst/>
              <a:cxnLst/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7" name="Freeform 57">
              <a:extLst>
                <a:ext uri="{FF2B5EF4-FFF2-40B4-BE49-F238E27FC236}">
                  <a16:creationId xmlns:a16="http://schemas.microsoft.com/office/drawing/2014/main" id="{60FA20E8-EDAA-4310-B870-97807901AC18}"/>
                </a:ext>
              </a:extLst>
            </p:cNvPr>
            <p:cNvSpPr/>
            <p:nvPr/>
          </p:nvSpPr>
          <p:spPr bwMode="auto">
            <a:xfrm rot="5400000">
              <a:off x="11141175" y="1673149"/>
              <a:ext cx="140901" cy="93843"/>
            </a:xfrm>
            <a:custGeom>
              <a:avLst/>
              <a:gdLst/>
              <a:ahLst/>
              <a:cxnLst/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8" name="Freeform 59">
              <a:extLst>
                <a:ext uri="{FF2B5EF4-FFF2-40B4-BE49-F238E27FC236}">
                  <a16:creationId xmlns:a16="http://schemas.microsoft.com/office/drawing/2014/main" id="{F5552AA2-C2AB-4D59-B6EF-E8E5EE110E52}"/>
                </a:ext>
              </a:extLst>
            </p:cNvPr>
            <p:cNvSpPr/>
            <p:nvPr/>
          </p:nvSpPr>
          <p:spPr bwMode="auto">
            <a:xfrm rot="5400000">
              <a:off x="11120625" y="255502"/>
              <a:ext cx="124063" cy="78339"/>
            </a:xfrm>
            <a:custGeom>
              <a:avLst/>
              <a:gdLst/>
              <a:ahLst/>
              <a:cxnLst/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9" name="Freeform 60">
              <a:extLst>
                <a:ext uri="{FF2B5EF4-FFF2-40B4-BE49-F238E27FC236}">
                  <a16:creationId xmlns:a16="http://schemas.microsoft.com/office/drawing/2014/main" id="{0BA267D0-8F6B-4803-B948-70E29B4587EB}"/>
                </a:ext>
              </a:extLst>
            </p:cNvPr>
            <p:cNvSpPr/>
            <p:nvPr/>
          </p:nvSpPr>
          <p:spPr bwMode="auto">
            <a:xfrm rot="5400000">
              <a:off x="11115856" y="1902943"/>
              <a:ext cx="131153" cy="69362"/>
            </a:xfrm>
            <a:custGeom>
              <a:avLst/>
              <a:gdLst/>
              <a:ahLst/>
              <a:cxnLst/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0" name="Freeform 61">
              <a:extLst>
                <a:ext uri="{FF2B5EF4-FFF2-40B4-BE49-F238E27FC236}">
                  <a16:creationId xmlns:a16="http://schemas.microsoft.com/office/drawing/2014/main" id="{86E372A3-B9F4-4FEE-8B96-D9AD879E214E}"/>
                </a:ext>
              </a:extLst>
            </p:cNvPr>
            <p:cNvSpPr/>
            <p:nvPr/>
          </p:nvSpPr>
          <p:spPr bwMode="auto">
            <a:xfrm rot="5400000">
              <a:off x="11082153" y="2137303"/>
              <a:ext cx="137356" cy="99554"/>
            </a:xfrm>
            <a:custGeom>
              <a:avLst/>
              <a:gdLst/>
              <a:ahLst/>
              <a:cxnLst/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1" name="Freeform 5">
              <a:extLst>
                <a:ext uri="{FF2B5EF4-FFF2-40B4-BE49-F238E27FC236}">
                  <a16:creationId xmlns:a16="http://schemas.microsoft.com/office/drawing/2014/main" id="{FF0C4564-5DA6-4224-A8B7-85CE1323DE8F}"/>
                </a:ext>
              </a:extLst>
            </p:cNvPr>
            <p:cNvSpPr/>
            <p:nvPr/>
          </p:nvSpPr>
          <p:spPr bwMode="auto">
            <a:xfrm rot="5400000">
              <a:off x="11410824" y="2818299"/>
              <a:ext cx="121406" cy="81603"/>
            </a:xfrm>
            <a:custGeom>
              <a:avLst/>
              <a:gdLst/>
              <a:ahLst/>
              <a:cxnLst/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2" name="Freeform 6">
              <a:extLst>
                <a:ext uri="{FF2B5EF4-FFF2-40B4-BE49-F238E27FC236}">
                  <a16:creationId xmlns:a16="http://schemas.microsoft.com/office/drawing/2014/main" id="{19F31D0D-C43D-4BB0-A13C-9524B84117D4}"/>
                </a:ext>
              </a:extLst>
            </p:cNvPr>
            <p:cNvSpPr/>
            <p:nvPr/>
          </p:nvSpPr>
          <p:spPr bwMode="auto">
            <a:xfrm rot="5400000">
              <a:off x="11391700" y="5088176"/>
              <a:ext cx="124063" cy="87315"/>
            </a:xfrm>
            <a:custGeom>
              <a:avLst/>
              <a:gdLst/>
              <a:ahLst/>
              <a:cxnLst/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3" name="Freeform 7">
              <a:extLst>
                <a:ext uri="{FF2B5EF4-FFF2-40B4-BE49-F238E27FC236}">
                  <a16:creationId xmlns:a16="http://schemas.microsoft.com/office/drawing/2014/main" id="{6B32FB03-B0FE-4731-BE41-C59AFB49FBF5}"/>
                </a:ext>
              </a:extLst>
            </p:cNvPr>
            <p:cNvSpPr/>
            <p:nvPr/>
          </p:nvSpPr>
          <p:spPr bwMode="auto">
            <a:xfrm rot="5400000">
              <a:off x="11371127" y="2531128"/>
              <a:ext cx="138242" cy="100371"/>
            </a:xfrm>
            <a:custGeom>
              <a:avLst/>
              <a:gdLst/>
              <a:ahLst/>
              <a:cxnLst/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4" name="Freeform 8">
              <a:extLst>
                <a:ext uri="{FF2B5EF4-FFF2-40B4-BE49-F238E27FC236}">
                  <a16:creationId xmlns:a16="http://schemas.microsoft.com/office/drawing/2014/main" id="{BDD5B6F0-1E17-4DCD-AE5F-ED8C48892FEF}"/>
                </a:ext>
              </a:extLst>
            </p:cNvPr>
            <p:cNvSpPr/>
            <p:nvPr/>
          </p:nvSpPr>
          <p:spPr bwMode="auto">
            <a:xfrm rot="5400000">
              <a:off x="11401349" y="4735882"/>
              <a:ext cx="131153" cy="88130"/>
            </a:xfrm>
            <a:custGeom>
              <a:avLst/>
              <a:gdLst/>
              <a:ahLst/>
              <a:cxnLst/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5" name="Freeform 9">
              <a:extLst>
                <a:ext uri="{FF2B5EF4-FFF2-40B4-BE49-F238E27FC236}">
                  <a16:creationId xmlns:a16="http://schemas.microsoft.com/office/drawing/2014/main" id="{0290BE17-E89B-4AF9-B3F6-AF4884D52467}"/>
                </a:ext>
              </a:extLst>
            </p:cNvPr>
            <p:cNvSpPr/>
            <p:nvPr/>
          </p:nvSpPr>
          <p:spPr bwMode="auto">
            <a:xfrm rot="5400000">
              <a:off x="11409487" y="4455410"/>
              <a:ext cx="121406" cy="88130"/>
            </a:xfrm>
            <a:custGeom>
              <a:avLst/>
              <a:gdLst/>
              <a:ahLst/>
              <a:cxnLst/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6" name="Freeform 11">
              <a:extLst>
                <a:ext uri="{FF2B5EF4-FFF2-40B4-BE49-F238E27FC236}">
                  <a16:creationId xmlns:a16="http://schemas.microsoft.com/office/drawing/2014/main" id="{85F63089-F77F-4F02-8417-AAC1847FBCA7}"/>
                </a:ext>
              </a:extLst>
            </p:cNvPr>
            <p:cNvSpPr/>
            <p:nvPr/>
          </p:nvSpPr>
          <p:spPr bwMode="auto">
            <a:xfrm rot="5400000">
              <a:off x="11369848" y="4194178"/>
              <a:ext cx="143559" cy="102819"/>
            </a:xfrm>
            <a:custGeom>
              <a:avLst/>
              <a:gdLst/>
              <a:ahLst/>
              <a:cxnLst/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7" name="Freeform 12">
              <a:extLst>
                <a:ext uri="{FF2B5EF4-FFF2-40B4-BE49-F238E27FC236}">
                  <a16:creationId xmlns:a16="http://schemas.microsoft.com/office/drawing/2014/main" id="{7B01CD5E-570F-4CBF-9904-94F30D928C54}"/>
                </a:ext>
              </a:extLst>
            </p:cNvPr>
            <p:cNvSpPr/>
            <p:nvPr/>
          </p:nvSpPr>
          <p:spPr bwMode="auto">
            <a:xfrm rot="5400000">
              <a:off x="11381624" y="3691697"/>
              <a:ext cx="134697" cy="81603"/>
            </a:xfrm>
            <a:custGeom>
              <a:avLst/>
              <a:gdLst/>
              <a:ahLst/>
              <a:cxnLst/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8" name="Freeform 13">
              <a:extLst>
                <a:ext uri="{FF2B5EF4-FFF2-40B4-BE49-F238E27FC236}">
                  <a16:creationId xmlns:a16="http://schemas.microsoft.com/office/drawing/2014/main" id="{7EE6A672-2915-4B03-99A9-9364D5F1521E}"/>
                </a:ext>
              </a:extLst>
            </p:cNvPr>
            <p:cNvSpPr/>
            <p:nvPr/>
          </p:nvSpPr>
          <p:spPr bwMode="auto">
            <a:xfrm rot="5400000">
              <a:off x="11417787" y="3075050"/>
              <a:ext cx="124951" cy="69362"/>
            </a:xfrm>
            <a:custGeom>
              <a:avLst/>
              <a:gdLst/>
              <a:ahLst/>
              <a:cxnLst/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9" name="Freeform 14">
              <a:extLst>
                <a:ext uri="{FF2B5EF4-FFF2-40B4-BE49-F238E27FC236}">
                  <a16:creationId xmlns:a16="http://schemas.microsoft.com/office/drawing/2014/main" id="{2136B643-14E1-443A-BC1C-06ADAE65C30F}"/>
                </a:ext>
              </a:extLst>
            </p:cNvPr>
            <p:cNvSpPr/>
            <p:nvPr/>
          </p:nvSpPr>
          <p:spPr bwMode="auto">
            <a:xfrm rot="5400000">
              <a:off x="11376729" y="3335597"/>
              <a:ext cx="134697" cy="84866"/>
            </a:xfrm>
            <a:custGeom>
              <a:avLst/>
              <a:gdLst/>
              <a:ahLst/>
              <a:cxnLst/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0" name="Freeform 16">
              <a:extLst>
                <a:ext uri="{FF2B5EF4-FFF2-40B4-BE49-F238E27FC236}">
                  <a16:creationId xmlns:a16="http://schemas.microsoft.com/office/drawing/2014/main" id="{867FA393-4F37-4E1A-870B-F96775FAB7E8}"/>
                </a:ext>
              </a:extLst>
            </p:cNvPr>
            <p:cNvSpPr/>
            <p:nvPr/>
          </p:nvSpPr>
          <p:spPr bwMode="auto">
            <a:xfrm rot="5400000">
              <a:off x="11360464" y="3934729"/>
              <a:ext cx="143559" cy="97107"/>
            </a:xfrm>
            <a:custGeom>
              <a:avLst/>
              <a:gdLst/>
              <a:ahLst/>
              <a:cxnLst/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1" name="Freeform 17">
              <a:extLst>
                <a:ext uri="{FF2B5EF4-FFF2-40B4-BE49-F238E27FC236}">
                  <a16:creationId xmlns:a16="http://schemas.microsoft.com/office/drawing/2014/main" id="{E225A1BE-FAD2-4764-A7E4-A6DA07D0573B}"/>
                </a:ext>
              </a:extLst>
            </p:cNvPr>
            <p:cNvSpPr/>
            <p:nvPr/>
          </p:nvSpPr>
          <p:spPr bwMode="auto">
            <a:xfrm rot="5400000">
              <a:off x="11395443" y="5347417"/>
              <a:ext cx="94821" cy="69362"/>
            </a:xfrm>
            <a:custGeom>
              <a:avLst/>
              <a:gdLst/>
              <a:ahLst/>
              <a:cxnLst/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2" name="Freeform 21">
              <a:extLst>
                <a:ext uri="{FF2B5EF4-FFF2-40B4-BE49-F238E27FC236}">
                  <a16:creationId xmlns:a16="http://schemas.microsoft.com/office/drawing/2014/main" id="{25D65388-C7E0-4C07-822A-03C5009C6D1E}"/>
                </a:ext>
              </a:extLst>
            </p:cNvPr>
            <p:cNvSpPr/>
            <p:nvPr/>
          </p:nvSpPr>
          <p:spPr bwMode="auto">
            <a:xfrm rot="5400000">
              <a:off x="11343434" y="5658571"/>
              <a:ext cx="140901" cy="102819"/>
            </a:xfrm>
            <a:custGeom>
              <a:avLst/>
              <a:gdLst/>
              <a:ahLst/>
              <a:cxnLst/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3" name="Freeform 25">
              <a:extLst>
                <a:ext uri="{FF2B5EF4-FFF2-40B4-BE49-F238E27FC236}">
                  <a16:creationId xmlns:a16="http://schemas.microsoft.com/office/drawing/2014/main" id="{E1D79822-C494-449C-B439-F437DAD4F218}"/>
                </a:ext>
              </a:extLst>
            </p:cNvPr>
            <p:cNvSpPr/>
            <p:nvPr/>
          </p:nvSpPr>
          <p:spPr bwMode="auto">
            <a:xfrm rot="5400000">
              <a:off x="11324095" y="6423833"/>
              <a:ext cx="134697" cy="93843"/>
            </a:xfrm>
            <a:custGeom>
              <a:avLst/>
              <a:gdLst/>
              <a:ahLst/>
              <a:cxnLst/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4" name="Freeform 29">
              <a:extLst>
                <a:ext uri="{FF2B5EF4-FFF2-40B4-BE49-F238E27FC236}">
                  <a16:creationId xmlns:a16="http://schemas.microsoft.com/office/drawing/2014/main" id="{CDB324E5-E8D9-40E3-BAB4-1F87E67E4F46}"/>
                </a:ext>
              </a:extLst>
            </p:cNvPr>
            <p:cNvSpPr/>
            <p:nvPr/>
          </p:nvSpPr>
          <p:spPr bwMode="auto">
            <a:xfrm rot="5400000">
              <a:off x="11324317" y="5897278"/>
              <a:ext cx="118747" cy="120771"/>
            </a:xfrm>
            <a:custGeom>
              <a:avLst/>
              <a:gdLst/>
              <a:ahLst/>
              <a:cxnLst/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5" name="Freeform 31">
              <a:extLst>
                <a:ext uri="{FF2B5EF4-FFF2-40B4-BE49-F238E27FC236}">
                  <a16:creationId xmlns:a16="http://schemas.microsoft.com/office/drawing/2014/main" id="{15404AB3-12EB-462E-85A2-AF4A7E91D729}"/>
                </a:ext>
              </a:extLst>
            </p:cNvPr>
            <p:cNvSpPr/>
            <p:nvPr/>
          </p:nvSpPr>
          <p:spPr bwMode="auto">
            <a:xfrm rot="5400000">
              <a:off x="11356013" y="6183127"/>
              <a:ext cx="131153" cy="72626"/>
            </a:xfrm>
            <a:custGeom>
              <a:avLst/>
              <a:gdLst/>
              <a:ahLst/>
              <a:cxnLst/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6" name="Freeform 32">
              <a:extLst>
                <a:ext uri="{FF2B5EF4-FFF2-40B4-BE49-F238E27FC236}">
                  <a16:creationId xmlns:a16="http://schemas.microsoft.com/office/drawing/2014/main" id="{228021CB-53B3-4BCC-A14C-0B6951FC971F}"/>
                </a:ext>
              </a:extLst>
            </p:cNvPr>
            <p:cNvSpPr/>
            <p:nvPr/>
          </p:nvSpPr>
          <p:spPr bwMode="auto">
            <a:xfrm rot="5400000">
              <a:off x="11104198" y="3296179"/>
              <a:ext cx="144445" cy="106083"/>
            </a:xfrm>
            <a:custGeom>
              <a:avLst/>
              <a:gdLst/>
              <a:ahLst/>
              <a:cxnLst/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7" name="Freeform 33">
              <a:extLst>
                <a:ext uri="{FF2B5EF4-FFF2-40B4-BE49-F238E27FC236}">
                  <a16:creationId xmlns:a16="http://schemas.microsoft.com/office/drawing/2014/main" id="{B353D0BC-00A6-4EA4-9311-9FCB88CC2021}"/>
                </a:ext>
              </a:extLst>
            </p:cNvPr>
            <p:cNvSpPr/>
            <p:nvPr/>
          </p:nvSpPr>
          <p:spPr bwMode="auto">
            <a:xfrm rot="5400000">
              <a:off x="11134111" y="4387490"/>
              <a:ext cx="151535" cy="75075"/>
            </a:xfrm>
            <a:custGeom>
              <a:avLst/>
              <a:gdLst/>
              <a:ahLst/>
              <a:cxnLst/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8" name="Freeform 34">
              <a:extLst>
                <a:ext uri="{FF2B5EF4-FFF2-40B4-BE49-F238E27FC236}">
                  <a16:creationId xmlns:a16="http://schemas.microsoft.com/office/drawing/2014/main" id="{0E001FD3-6EDD-47A3-9916-826E1595DAB3}"/>
                </a:ext>
              </a:extLst>
            </p:cNvPr>
            <p:cNvSpPr/>
            <p:nvPr/>
          </p:nvSpPr>
          <p:spPr bwMode="auto">
            <a:xfrm rot="5400000">
              <a:off x="11138041" y="5384813"/>
              <a:ext cx="134697" cy="84051"/>
            </a:xfrm>
            <a:custGeom>
              <a:avLst/>
              <a:gdLst/>
              <a:ahLst/>
              <a:cxnLst/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9" name="Freeform 35">
              <a:extLst>
                <a:ext uri="{FF2B5EF4-FFF2-40B4-BE49-F238E27FC236}">
                  <a16:creationId xmlns:a16="http://schemas.microsoft.com/office/drawing/2014/main" id="{FE214D5B-D151-4E09-A01E-BEAAF9C679ED}"/>
                </a:ext>
              </a:extLst>
            </p:cNvPr>
            <p:cNvSpPr/>
            <p:nvPr/>
          </p:nvSpPr>
          <p:spPr bwMode="auto">
            <a:xfrm rot="5400000">
              <a:off x="11133693" y="4595717"/>
              <a:ext cx="131153" cy="84866"/>
            </a:xfrm>
            <a:custGeom>
              <a:avLst/>
              <a:gdLst/>
              <a:ahLst/>
              <a:cxnLst/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0" name="Freeform 36">
              <a:extLst>
                <a:ext uri="{FF2B5EF4-FFF2-40B4-BE49-F238E27FC236}">
                  <a16:creationId xmlns:a16="http://schemas.microsoft.com/office/drawing/2014/main" id="{3024EF13-0A45-49DD-B0F4-FA3A5169EFFE}"/>
                </a:ext>
              </a:extLst>
            </p:cNvPr>
            <p:cNvSpPr/>
            <p:nvPr/>
          </p:nvSpPr>
          <p:spPr bwMode="auto">
            <a:xfrm rot="5400000">
              <a:off x="11105830" y="6046702"/>
              <a:ext cx="144445" cy="102819"/>
            </a:xfrm>
            <a:custGeom>
              <a:avLst/>
              <a:gdLst/>
              <a:ahLst/>
              <a:cxnLst/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1" name="Freeform 37">
              <a:extLst>
                <a:ext uri="{FF2B5EF4-FFF2-40B4-BE49-F238E27FC236}">
                  <a16:creationId xmlns:a16="http://schemas.microsoft.com/office/drawing/2014/main" id="{95E0BDAE-48A7-4752-A150-74DA4BAE5E4B}"/>
                </a:ext>
              </a:extLst>
            </p:cNvPr>
            <p:cNvSpPr/>
            <p:nvPr/>
          </p:nvSpPr>
          <p:spPr bwMode="auto">
            <a:xfrm rot="5400000">
              <a:off x="11117596" y="3060239"/>
              <a:ext cx="115202" cy="121588"/>
            </a:xfrm>
            <a:custGeom>
              <a:avLst/>
              <a:gdLst/>
              <a:ahLst/>
              <a:cxnLst/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2" name="Freeform 38">
              <a:extLst>
                <a:ext uri="{FF2B5EF4-FFF2-40B4-BE49-F238E27FC236}">
                  <a16:creationId xmlns:a16="http://schemas.microsoft.com/office/drawing/2014/main" id="{DE128EDB-3179-4F47-8B37-BEDE3B82FFC7}"/>
                </a:ext>
              </a:extLst>
            </p:cNvPr>
            <p:cNvSpPr/>
            <p:nvPr/>
          </p:nvSpPr>
          <p:spPr bwMode="auto">
            <a:xfrm rot="5400000">
              <a:off x="11125265" y="4900335"/>
              <a:ext cx="127608" cy="69362"/>
            </a:xfrm>
            <a:custGeom>
              <a:avLst/>
              <a:gdLst/>
              <a:ahLst/>
              <a:cxnLst/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3" name="Freeform 39">
              <a:extLst>
                <a:ext uri="{FF2B5EF4-FFF2-40B4-BE49-F238E27FC236}">
                  <a16:creationId xmlns:a16="http://schemas.microsoft.com/office/drawing/2014/main" id="{E09CDD49-7B7B-42C0-A09E-6CFB3CDFF6A1}"/>
                </a:ext>
              </a:extLst>
            </p:cNvPr>
            <p:cNvSpPr/>
            <p:nvPr/>
          </p:nvSpPr>
          <p:spPr bwMode="auto">
            <a:xfrm rot="5400000">
              <a:off x="11117373" y="5141456"/>
              <a:ext cx="131153" cy="81603"/>
            </a:xfrm>
            <a:custGeom>
              <a:avLst/>
              <a:gdLst/>
              <a:ahLst/>
              <a:cxnLst/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4" name="Freeform 40">
              <a:extLst>
                <a:ext uri="{FF2B5EF4-FFF2-40B4-BE49-F238E27FC236}">
                  <a16:creationId xmlns:a16="http://schemas.microsoft.com/office/drawing/2014/main" id="{93C5D839-4CD5-4165-9091-7D9B92CDC1D2}"/>
                </a:ext>
              </a:extLst>
            </p:cNvPr>
            <p:cNvSpPr/>
            <p:nvPr/>
          </p:nvSpPr>
          <p:spPr bwMode="auto">
            <a:xfrm rot="5400000">
              <a:off x="11112337" y="2598157"/>
              <a:ext cx="134697" cy="81603"/>
            </a:xfrm>
            <a:custGeom>
              <a:avLst/>
              <a:gdLst/>
              <a:ahLst/>
              <a:cxnLst/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5" name="Freeform 41">
              <a:extLst>
                <a:ext uri="{FF2B5EF4-FFF2-40B4-BE49-F238E27FC236}">
                  <a16:creationId xmlns:a16="http://schemas.microsoft.com/office/drawing/2014/main" id="{3C7F638A-BB6D-4B24-A7F9-03BF8087459B}"/>
                </a:ext>
              </a:extLst>
            </p:cNvPr>
            <p:cNvSpPr/>
            <p:nvPr/>
          </p:nvSpPr>
          <p:spPr bwMode="auto">
            <a:xfrm rot="5400000">
              <a:off x="11105830" y="6278710"/>
              <a:ext cx="144445" cy="78339"/>
            </a:xfrm>
            <a:custGeom>
              <a:avLst/>
              <a:gdLst/>
              <a:ahLst/>
              <a:cxnLst/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6" name="Freeform 42">
              <a:extLst>
                <a:ext uri="{FF2B5EF4-FFF2-40B4-BE49-F238E27FC236}">
                  <a16:creationId xmlns:a16="http://schemas.microsoft.com/office/drawing/2014/main" id="{5B59DB64-329B-45EA-8A67-4213A886B5B2}"/>
                </a:ext>
              </a:extLst>
            </p:cNvPr>
            <p:cNvSpPr/>
            <p:nvPr/>
          </p:nvSpPr>
          <p:spPr bwMode="auto">
            <a:xfrm rot="5400000">
              <a:off x="11093998" y="5596726"/>
              <a:ext cx="144445" cy="97107"/>
            </a:xfrm>
            <a:custGeom>
              <a:avLst/>
              <a:gdLst/>
              <a:ahLst/>
              <a:cxnLst/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7" name="Freeform 44">
              <a:extLst>
                <a:ext uri="{FF2B5EF4-FFF2-40B4-BE49-F238E27FC236}">
                  <a16:creationId xmlns:a16="http://schemas.microsoft.com/office/drawing/2014/main" id="{D8DAB003-6484-4D1D-85AE-93FA09BC5EF5}"/>
                </a:ext>
              </a:extLst>
            </p:cNvPr>
            <p:cNvSpPr/>
            <p:nvPr/>
          </p:nvSpPr>
          <p:spPr bwMode="auto">
            <a:xfrm rot="5400000">
              <a:off x="11097788" y="4080854"/>
              <a:ext cx="131153" cy="84866"/>
            </a:xfrm>
            <a:custGeom>
              <a:avLst/>
              <a:gdLst/>
              <a:ahLst/>
              <a:cxnLst/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8" name="Freeform 45">
              <a:extLst>
                <a:ext uri="{FF2B5EF4-FFF2-40B4-BE49-F238E27FC236}">
                  <a16:creationId xmlns:a16="http://schemas.microsoft.com/office/drawing/2014/main" id="{D49280A1-ACA8-4CD6-9012-AF12660F07E4}"/>
                </a:ext>
              </a:extLst>
            </p:cNvPr>
            <p:cNvSpPr/>
            <p:nvPr/>
          </p:nvSpPr>
          <p:spPr bwMode="auto">
            <a:xfrm rot="5400000">
              <a:off x="11075637" y="5836680"/>
              <a:ext cx="144445" cy="102819"/>
            </a:xfrm>
            <a:custGeom>
              <a:avLst/>
              <a:gdLst/>
              <a:ahLst/>
              <a:cxnLst/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9" name="Freeform 46">
              <a:extLst>
                <a:ext uri="{FF2B5EF4-FFF2-40B4-BE49-F238E27FC236}">
                  <a16:creationId xmlns:a16="http://schemas.microsoft.com/office/drawing/2014/main" id="{C03EAE8C-6089-40E5-9361-2E266A1EEBA3}"/>
                </a:ext>
              </a:extLst>
            </p:cNvPr>
            <p:cNvSpPr/>
            <p:nvPr/>
          </p:nvSpPr>
          <p:spPr bwMode="auto">
            <a:xfrm rot="5400000">
              <a:off x="11124696" y="2830776"/>
              <a:ext cx="121406" cy="81603"/>
            </a:xfrm>
            <a:custGeom>
              <a:avLst/>
              <a:gdLst/>
              <a:ahLst/>
              <a:cxnLst/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0" name="Freeform 47">
              <a:extLst>
                <a:ext uri="{FF2B5EF4-FFF2-40B4-BE49-F238E27FC236}">
                  <a16:creationId xmlns:a16="http://schemas.microsoft.com/office/drawing/2014/main" id="{02E3A077-F087-4E14-A13E-4E9D4369B1F6}"/>
                </a:ext>
              </a:extLst>
            </p:cNvPr>
            <p:cNvSpPr/>
            <p:nvPr/>
          </p:nvSpPr>
          <p:spPr bwMode="auto">
            <a:xfrm rot="5400000">
              <a:off x="11082841" y="3849727"/>
              <a:ext cx="147990" cy="78339"/>
            </a:xfrm>
            <a:custGeom>
              <a:avLst/>
              <a:gdLst/>
              <a:ahLst/>
              <a:cxnLst/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1" name="Freeform 48">
              <a:extLst>
                <a:ext uri="{FF2B5EF4-FFF2-40B4-BE49-F238E27FC236}">
                  <a16:creationId xmlns:a16="http://schemas.microsoft.com/office/drawing/2014/main" id="{7CE4FAAA-45E7-4C86-B59A-F284B79EFD23}"/>
                </a:ext>
              </a:extLst>
            </p:cNvPr>
            <p:cNvSpPr/>
            <p:nvPr/>
          </p:nvSpPr>
          <p:spPr bwMode="auto">
            <a:xfrm rot="5400000">
              <a:off x="11078098" y="3616257"/>
              <a:ext cx="133812" cy="79154"/>
            </a:xfrm>
            <a:custGeom>
              <a:avLst/>
              <a:gdLst/>
              <a:ahLst/>
              <a:cxnLst/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2" name="Freeform 49">
              <a:extLst>
                <a:ext uri="{FF2B5EF4-FFF2-40B4-BE49-F238E27FC236}">
                  <a16:creationId xmlns:a16="http://schemas.microsoft.com/office/drawing/2014/main" id="{E2689B62-CCA1-4EE5-B622-FBA516868916}"/>
                </a:ext>
              </a:extLst>
            </p:cNvPr>
            <p:cNvSpPr/>
            <p:nvPr/>
          </p:nvSpPr>
          <p:spPr bwMode="auto">
            <a:xfrm rot="5400000">
              <a:off x="11076712" y="6507925"/>
              <a:ext cx="127608" cy="81603"/>
            </a:xfrm>
            <a:custGeom>
              <a:avLst/>
              <a:gdLst/>
              <a:ahLst/>
              <a:cxnLst/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3" name="Freeform 8">
              <a:extLst>
                <a:ext uri="{FF2B5EF4-FFF2-40B4-BE49-F238E27FC236}">
                  <a16:creationId xmlns:a16="http://schemas.microsoft.com/office/drawing/2014/main" id="{113638EE-3BCF-4315-A329-3C6766A3890B}"/>
                </a:ext>
              </a:extLst>
            </p:cNvPr>
            <p:cNvSpPr/>
            <p:nvPr/>
          </p:nvSpPr>
          <p:spPr bwMode="auto">
            <a:xfrm rot="5400000">
              <a:off x="11141853" y="34906"/>
              <a:ext cx="131153" cy="88130"/>
            </a:xfrm>
            <a:custGeom>
              <a:avLst/>
              <a:gdLst/>
              <a:ahLst/>
              <a:cxnLst/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4" name="Freeform 106">
              <a:extLst>
                <a:ext uri="{FF2B5EF4-FFF2-40B4-BE49-F238E27FC236}">
                  <a16:creationId xmlns:a16="http://schemas.microsoft.com/office/drawing/2014/main" id="{4FB36B8F-335B-40F2-83BB-C2B2689DC2E9}"/>
                </a:ext>
              </a:extLst>
            </p:cNvPr>
            <p:cNvSpPr/>
            <p:nvPr/>
          </p:nvSpPr>
          <p:spPr bwMode="auto">
            <a:xfrm rot="5400000">
              <a:off x="11301184" y="6639670"/>
              <a:ext cx="134697" cy="97107"/>
            </a:xfrm>
            <a:custGeom>
              <a:avLst/>
              <a:gdLst/>
              <a:ahLst/>
              <a:cxnLst/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A05E913-A9D9-4639-B104-1F07A4AF6A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502920"/>
            <a:ext cx="963401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940CEB-B6D7-46E6-9843-5153421401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9848" y="1874520"/>
            <a:ext cx="963401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BAC8B5-8DFB-4920-8580-54824C831A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73736" y="6382512"/>
            <a:ext cx="28459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/>
                </a:solidFill>
              </a:defRPr>
            </a:lvl1pPr>
          </a:lstStyle>
          <a:p>
            <a:fld id="{0F082710-245A-48CB-A5F6-8BB1DF6AB298}" type="datetimeFigureOut">
              <a:rPr lang="en-US" dirty="0"/>
              <a:pPr/>
              <a:t>9/13/2024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9E2D5D-B616-4048-9CB8-4D316BBDB1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1754871" y="2093199"/>
            <a:ext cx="4157472" cy="4160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F322F0-8F3D-4AC5-9873-24666D0E0D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57919" y="6382512"/>
            <a:ext cx="5009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2"/>
                </a:solidFill>
              </a:defRPr>
            </a:lvl1pPr>
          </a:lstStyle>
          <a:p>
            <a:fld id="{24578CCF-2EC4-44CB-A694-F6F6E59A398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77126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Clr>
          <a:schemeClr val="bg2">
            <a:lumMod val="75000"/>
          </a:schemeClr>
        </a:buClr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228600" indent="0" algn="l" defTabSz="914400" rtl="0" eaLnBrk="1" latinLnBrk="0" hangingPunct="1">
        <a:lnSpc>
          <a:spcPct val="150000"/>
        </a:lnSpc>
        <a:spcBef>
          <a:spcPts val="500"/>
        </a:spcBef>
        <a:buClr>
          <a:schemeClr val="bg2">
            <a:lumMod val="75000"/>
          </a:schemeClr>
        </a:buClr>
        <a:buFontTx/>
        <a:buNone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548640" indent="-285750" algn="l" defTabSz="914400" rtl="0" eaLnBrk="1" latinLnBrk="0" hangingPunct="1">
        <a:lnSpc>
          <a:spcPct val="150000"/>
        </a:lnSpc>
        <a:spcBef>
          <a:spcPts val="500"/>
        </a:spcBef>
        <a:buClr>
          <a:schemeClr val="bg2">
            <a:lumMod val="75000"/>
          </a:schemeClr>
        </a:buClr>
        <a:buFont typeface="Arial" panose="020B0604020202020204" pitchFamily="34" charset="0"/>
        <a:buChar char="•"/>
        <a:defRPr sz="1600" b="1" kern="1200">
          <a:solidFill>
            <a:schemeClr val="tx2"/>
          </a:solidFill>
          <a:latin typeface="+mn-lt"/>
          <a:ea typeface="+mn-ea"/>
          <a:cs typeface="+mn-cs"/>
        </a:defRPr>
      </a:lvl3pPr>
      <a:lvl4pPr marL="548640" indent="0" algn="l" defTabSz="914400" rtl="0" eaLnBrk="1" latinLnBrk="0" hangingPunct="1">
        <a:lnSpc>
          <a:spcPct val="150000"/>
        </a:lnSpc>
        <a:spcBef>
          <a:spcPts val="500"/>
        </a:spcBef>
        <a:buClr>
          <a:schemeClr val="bg2">
            <a:lumMod val="75000"/>
          </a:schemeClr>
        </a:buClr>
        <a:buFontTx/>
        <a:buNone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834390" indent="-285750" algn="l" defTabSz="914400" rtl="0" eaLnBrk="1" latinLnBrk="0" hangingPunct="1">
        <a:lnSpc>
          <a:spcPct val="150000"/>
        </a:lnSpc>
        <a:spcBef>
          <a:spcPts val="500"/>
        </a:spcBef>
        <a:buClr>
          <a:schemeClr val="bg2">
            <a:lumMod val="75000"/>
          </a:schemeClr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176">
          <p15:clr>
            <a:srgbClr val="F26B43"/>
          </p15:clr>
        </p15:guide>
        <p15:guide id="2" pos="6792">
          <p15:clr>
            <a:srgbClr val="F26B43"/>
          </p15:clr>
        </p15:guide>
        <p15:guide id="3" pos="3720">
          <p15:clr>
            <a:srgbClr val="F26B43"/>
          </p15:clr>
        </p15:guide>
        <p15:guide id="4" orient="horz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field with white lines and windmills&#10;&#10;Description automatically generated">
            <a:extLst>
              <a:ext uri="{FF2B5EF4-FFF2-40B4-BE49-F238E27FC236}">
                <a16:creationId xmlns:a16="http://schemas.microsoft.com/office/drawing/2014/main" id="{22ED9C8D-588D-1FAB-EB88-DF2C94D34D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0133"/>
            <a:ext cx="12203206" cy="58614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6265" y="120194"/>
            <a:ext cx="9144000" cy="860448"/>
          </a:xfrm>
        </p:spPr>
        <p:txBody>
          <a:bodyPr>
            <a:normAutofit/>
          </a:bodyPr>
          <a:lstStyle/>
          <a:p>
            <a:r>
              <a:rPr lang="en-US" sz="4800" dirty="0"/>
              <a:t>Ecowatt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7029" y="1537732"/>
            <a:ext cx="9144000" cy="4176673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sz="2800" dirty="0">
              <a:solidFill>
                <a:schemeClr val="accent1"/>
              </a:solidFill>
              <a:latin typeface="Consolas"/>
            </a:endParaRPr>
          </a:p>
          <a:p>
            <a:r>
              <a:rPr lang="en-US" sz="2000" b="1" dirty="0"/>
              <a:t>Gagandeep Singh</a:t>
            </a:r>
          </a:p>
          <a:p>
            <a:r>
              <a:rPr lang="en-US" sz="2000" b="1" dirty="0"/>
              <a:t>12401857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website&#10;&#10;Description automatically generated">
            <a:extLst>
              <a:ext uri="{FF2B5EF4-FFF2-40B4-BE49-F238E27FC236}">
                <a16:creationId xmlns:a16="http://schemas.microsoft.com/office/drawing/2014/main" id="{3B39DD5B-00C3-6368-D413-74FEED87EB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055" y="-5951"/>
            <a:ext cx="11131377" cy="68596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6FCAAEA-B81B-772B-4F6C-9F626244E6FE}"/>
              </a:ext>
            </a:extLst>
          </p:cNvPr>
          <p:cNvSpPr txBox="1"/>
          <p:nvPr/>
        </p:nvSpPr>
        <p:spPr>
          <a:xfrm>
            <a:off x="687859" y="275968"/>
            <a:ext cx="3896497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solidFill>
                  <a:srgbClr val="323232"/>
                </a:solidFill>
                <a:latin typeface="Modern Love"/>
              </a:rPr>
              <a:t>Auto-updating News Feed</a:t>
            </a:r>
          </a:p>
        </p:txBody>
      </p:sp>
    </p:spTree>
    <p:extLst>
      <p:ext uri="{BB962C8B-B14F-4D97-AF65-F5344CB8AC3E}">
        <p14:creationId xmlns:p14="http://schemas.microsoft.com/office/powerpoint/2010/main" val="34299666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B2770E-A2A7-F68F-5624-EEFC9CA502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108" y="474975"/>
            <a:ext cx="10449784" cy="709874"/>
          </a:xfrm>
        </p:spPr>
        <p:txBody>
          <a:bodyPr>
            <a:noAutofit/>
          </a:bodyPr>
          <a:lstStyle/>
          <a:p>
            <a:r>
              <a:rPr lang="en-US" sz="3600" dirty="0">
                <a:ea typeface="+mj-lt"/>
                <a:cs typeface="+mj-lt"/>
              </a:rPr>
              <a:t>Custom Chatbot </a:t>
            </a:r>
            <a:endParaRPr lang="en-US" sz="3600" dirty="0"/>
          </a:p>
        </p:txBody>
      </p:sp>
      <p:pic>
        <p:nvPicPr>
          <p:cNvPr id="3" name="Picture 2" descr="A screenshot of a question&#10;&#10;Description automatically generated">
            <a:extLst>
              <a:ext uri="{FF2B5EF4-FFF2-40B4-BE49-F238E27FC236}">
                <a16:creationId xmlns:a16="http://schemas.microsoft.com/office/drawing/2014/main" id="{7AF2DC5B-23DA-2AB7-A38D-BF6AE79950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3098739"/>
            <a:ext cx="12181701" cy="37600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195864D-E854-3927-4D74-9AF7C21EA6FA}"/>
              </a:ext>
            </a:extLst>
          </p:cNvPr>
          <p:cNvSpPr txBox="1"/>
          <p:nvPr/>
        </p:nvSpPr>
        <p:spPr>
          <a:xfrm>
            <a:off x="1151238" y="1542535"/>
            <a:ext cx="8149281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solidFill>
                  <a:srgbClr val="323232"/>
                </a:solidFill>
              </a:rPr>
              <a:t>Designed using OnDemand by feeding 5-6 book on renewable sources and solar energy.</a:t>
            </a:r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29367900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752B41-63A8-52CB-38CF-09E1C33EF9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1A864B-BB1D-4E75-902C-C50E06A16631}" type="datetime1">
              <a:t>9/13/2024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4EB3CA-D47B-BA36-2507-2975A86A18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78CCF-2EC4-44CB-A694-F6F6E59A3985}" type="slidenum">
              <a:rPr lang="en-US" dirty="0"/>
              <a:t>12</a:t>
            </a:fld>
            <a:endParaRPr lang="en-US" dirty="0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386DA388-F25B-0B91-149A-DA8480D405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0251" y="2060"/>
            <a:ext cx="8896632" cy="674061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18A987A-BBBF-09BE-6361-80437EFF7C5E}"/>
              </a:ext>
            </a:extLst>
          </p:cNvPr>
          <p:cNvSpPr txBox="1"/>
          <p:nvPr/>
        </p:nvSpPr>
        <p:spPr>
          <a:xfrm>
            <a:off x="1532238" y="111210"/>
            <a:ext cx="814928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solidFill>
                  <a:srgbClr val="323232"/>
                </a:solidFill>
              </a:rPr>
              <a:t>Still have second thoughts? Ask us for special treatment.</a:t>
            </a:r>
          </a:p>
        </p:txBody>
      </p:sp>
    </p:spTree>
    <p:extLst>
      <p:ext uri="{BB962C8B-B14F-4D97-AF65-F5344CB8AC3E}">
        <p14:creationId xmlns:p14="http://schemas.microsoft.com/office/powerpoint/2010/main" val="28121913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6C98F8-3F36-5383-A2C1-2474CFCC30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054" y="351407"/>
            <a:ext cx="10449784" cy="411252"/>
          </a:xfrm>
        </p:spPr>
        <p:txBody>
          <a:bodyPr>
            <a:noAutofit/>
          </a:bodyPr>
          <a:lstStyle/>
          <a:p>
            <a:r>
              <a:rPr lang="en-US" sz="3600" dirty="0">
                <a:ea typeface="+mj-lt"/>
                <a:cs typeface="+mj-lt"/>
              </a:rPr>
              <a:t>Educational Pages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DFD0FD-911A-165E-FFF0-01D6103122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5173" y="885980"/>
            <a:ext cx="9634011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400" b="1" dirty="0">
                <a:ea typeface="+mn-lt"/>
                <a:cs typeface="+mn-lt"/>
              </a:rPr>
              <a:t>Educational Pages:</a:t>
            </a:r>
            <a:endParaRPr lang="en-US" sz="2400"/>
          </a:p>
          <a:p>
            <a:r>
              <a:rPr lang="en-US" sz="2400" dirty="0">
                <a:ea typeface="+mn-lt"/>
                <a:cs typeface="+mn-lt"/>
              </a:rPr>
              <a:t>In-depth information about renewable energy and its importance.</a:t>
            </a:r>
            <a:endParaRPr lang="en-US" sz="2400"/>
          </a:p>
          <a:p>
            <a:pPr marL="0" indent="0">
              <a:buNone/>
            </a:pPr>
            <a:r>
              <a:rPr lang="en-US" sz="2400" b="1" dirty="0">
                <a:ea typeface="+mn-lt"/>
                <a:cs typeface="+mn-lt"/>
              </a:rPr>
              <a:t>Content Includes:</a:t>
            </a:r>
            <a:endParaRPr lang="en-US" sz="2400"/>
          </a:p>
          <a:p>
            <a:r>
              <a:rPr lang="en-US" sz="2400" b="1" dirty="0">
                <a:ea typeface="+mn-lt"/>
                <a:cs typeface="+mn-lt"/>
              </a:rPr>
              <a:t>Real Statistics:</a:t>
            </a:r>
            <a:r>
              <a:rPr lang="en-US" sz="2400" dirty="0">
                <a:ea typeface="+mn-lt"/>
                <a:cs typeface="+mn-lt"/>
              </a:rPr>
              <a:t> Data on the impact of renewable energy.</a:t>
            </a:r>
            <a:endParaRPr lang="en-US" sz="2400"/>
          </a:p>
          <a:p>
            <a:r>
              <a:rPr lang="en-US" sz="2400" b="1" dirty="0">
                <a:ea typeface="+mn-lt"/>
                <a:cs typeface="+mn-lt"/>
              </a:rPr>
              <a:t>Importance:</a:t>
            </a:r>
            <a:r>
              <a:rPr lang="en-US" sz="2400" dirty="0">
                <a:ea typeface="+mn-lt"/>
                <a:cs typeface="+mn-lt"/>
              </a:rPr>
              <a:t> Why shifting to renewable energy is crucial for sustainability.</a:t>
            </a:r>
            <a:endParaRPr lang="en-US" sz="24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30022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E6257D-92A9-138D-329D-48F2267084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1405" y="588245"/>
            <a:ext cx="10449784" cy="524523"/>
          </a:xfrm>
        </p:spPr>
        <p:txBody>
          <a:bodyPr>
            <a:noAutofit/>
          </a:bodyPr>
          <a:lstStyle/>
          <a:p>
            <a:r>
              <a:rPr lang="en-US" sz="3600" dirty="0">
                <a:ea typeface="+mj-lt"/>
                <a:cs typeface="+mj-lt"/>
              </a:rPr>
              <a:t>User Benefits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CFAC25-C08D-B342-FACE-4E2107A438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7824" y="1571038"/>
            <a:ext cx="10442448" cy="449076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400" b="1" dirty="0">
                <a:ea typeface="+mn-lt"/>
                <a:cs typeface="+mn-lt"/>
              </a:rPr>
              <a:t>Benefits for Different Users:</a:t>
            </a:r>
            <a:endParaRPr lang="en-US" sz="2400"/>
          </a:p>
          <a:p>
            <a:r>
              <a:rPr lang="en-US" sz="2000" b="1" dirty="0">
                <a:ea typeface="+mn-lt"/>
                <a:cs typeface="+mn-lt"/>
              </a:rPr>
              <a:t>Individuals:</a:t>
            </a:r>
            <a:r>
              <a:rPr lang="en-US" sz="2000" dirty="0">
                <a:ea typeface="+mn-lt"/>
                <a:cs typeface="+mn-lt"/>
              </a:rPr>
              <a:t> Learn how to reduce energy costs and environmental impact.</a:t>
            </a:r>
            <a:endParaRPr lang="en-US" sz="2000"/>
          </a:p>
          <a:p>
            <a:r>
              <a:rPr lang="en-US" sz="2000" b="1" dirty="0">
                <a:ea typeface="+mn-lt"/>
                <a:cs typeface="+mn-lt"/>
              </a:rPr>
              <a:t>Businesses:</a:t>
            </a:r>
            <a:r>
              <a:rPr lang="en-US" sz="2000" dirty="0">
                <a:ea typeface="+mn-lt"/>
                <a:cs typeface="+mn-lt"/>
              </a:rPr>
              <a:t> Discover how to achieve sustainability goals and reduce operational costs.</a:t>
            </a:r>
            <a:endParaRPr lang="en-US" sz="2000"/>
          </a:p>
          <a:p>
            <a:r>
              <a:rPr lang="en-US" sz="2000" b="1" dirty="0">
                <a:ea typeface="+mn-lt"/>
                <a:cs typeface="+mn-lt"/>
              </a:rPr>
              <a:t>Government Agencies:</a:t>
            </a:r>
            <a:r>
              <a:rPr lang="en-US" sz="2000" dirty="0">
                <a:ea typeface="+mn-lt"/>
                <a:cs typeface="+mn-lt"/>
              </a:rPr>
              <a:t> Access tools to support policy decisions and public awareness.</a:t>
            </a:r>
            <a:endParaRPr lang="en-US" sz="2000"/>
          </a:p>
          <a:p>
            <a:pPr marL="0" indent="0">
              <a:buNone/>
            </a:pPr>
            <a:r>
              <a:rPr lang="en-US" sz="2400" b="1" dirty="0">
                <a:ea typeface="+mn-lt"/>
                <a:cs typeface="+mn-lt"/>
              </a:rPr>
              <a:t>Key Takeaways:</a:t>
            </a:r>
            <a:endParaRPr lang="en-US" sz="2400"/>
          </a:p>
          <a:p>
            <a:r>
              <a:rPr lang="en-US" sz="2000" dirty="0">
                <a:ea typeface="+mn-lt"/>
                <a:cs typeface="+mn-lt"/>
              </a:rPr>
              <a:t>Personalized recommendations and insights.</a:t>
            </a:r>
            <a:endParaRPr lang="en-US" sz="2000"/>
          </a:p>
          <a:p>
            <a:r>
              <a:rPr lang="en-US" sz="2000" dirty="0">
                <a:ea typeface="+mn-lt"/>
                <a:cs typeface="+mn-lt"/>
              </a:rPr>
              <a:t>Access to relevant data and resources.</a:t>
            </a:r>
            <a:endParaRPr lang="en-US" sz="20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14722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E3C3C-923F-135F-5684-338A582802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1405" y="588245"/>
            <a:ext cx="10449784" cy="534820"/>
          </a:xfrm>
        </p:spPr>
        <p:txBody>
          <a:bodyPr>
            <a:noAutofit/>
          </a:bodyPr>
          <a:lstStyle/>
          <a:p>
            <a:r>
              <a:rPr lang="en-US" sz="3600" dirty="0">
                <a:ea typeface="+mj-lt"/>
                <a:cs typeface="+mj-lt"/>
              </a:rPr>
              <a:t>Contact and Support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80DC5A-AED3-DF9C-B2B8-3F148FF607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7824" y="1612228"/>
            <a:ext cx="10442448" cy="444957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400" b="1" dirty="0">
                <a:ea typeface="+mn-lt"/>
                <a:cs typeface="+mn-lt"/>
              </a:rPr>
              <a:t>Contact Information:</a:t>
            </a:r>
            <a:endParaRPr lang="en-US" sz="2400"/>
          </a:p>
          <a:p>
            <a:pPr marL="0" indent="0">
              <a:buNone/>
            </a:pPr>
            <a:r>
              <a:rPr lang="en-US" sz="2400" dirty="0">
                <a:ea typeface="+mn-lt"/>
                <a:cs typeface="+mn-lt"/>
              </a:rPr>
              <a:t>For support and inquiries, please reach out to me at:</a:t>
            </a:r>
            <a:endParaRPr lang="en-US" sz="2400"/>
          </a:p>
          <a:p>
            <a:pPr marL="0" indent="0">
              <a:buNone/>
            </a:pPr>
            <a:r>
              <a:rPr lang="en-US" sz="2400" b="1" dirty="0">
                <a:ea typeface="+mn-lt"/>
                <a:cs typeface="+mn-lt"/>
              </a:rPr>
              <a:t> Email:</a:t>
            </a:r>
            <a:r>
              <a:rPr lang="en-US" sz="2400" dirty="0">
                <a:ea typeface="+mn-lt"/>
                <a:cs typeface="+mn-lt"/>
              </a:rPr>
              <a:t> jandugagan18@gmail.com</a:t>
            </a:r>
            <a:endParaRPr lang="en-US" sz="2400"/>
          </a:p>
          <a:p>
            <a:pPr marL="0" indent="0">
              <a:buNone/>
            </a:pPr>
            <a:r>
              <a:rPr lang="en-US" sz="2400" b="1" dirty="0">
                <a:ea typeface="+mn-lt"/>
                <a:cs typeface="+mn-lt"/>
              </a:rPr>
              <a:t> Phone:</a:t>
            </a:r>
            <a:r>
              <a:rPr lang="en-US" sz="2400" dirty="0">
                <a:ea typeface="+mn-lt"/>
                <a:cs typeface="+mn-lt"/>
              </a:rPr>
              <a:t> +91 7696237189</a:t>
            </a:r>
          </a:p>
          <a:p>
            <a:pPr marL="0" indent="0">
              <a:buNone/>
            </a:pPr>
            <a:r>
              <a:rPr lang="en-US" sz="2400" b="1" dirty="0">
                <a:ea typeface="+mn-lt"/>
                <a:cs typeface="+mn-lt"/>
              </a:rPr>
              <a:t> Whatsapp:</a:t>
            </a:r>
            <a:r>
              <a:rPr lang="en-US" sz="2400" dirty="0">
                <a:ea typeface="+mn-lt"/>
                <a:cs typeface="+mn-lt"/>
              </a:rPr>
              <a:t> +1 5196168992</a:t>
            </a:r>
            <a:endParaRPr lang="en-US" sz="240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67132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21000" b="-2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11F0E-F80C-652C-433E-F7AD15BBA8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1405" y="588245"/>
            <a:ext cx="10449784" cy="555415"/>
          </a:xfrm>
        </p:spPr>
        <p:txBody>
          <a:bodyPr>
            <a:noAutofit/>
          </a:bodyPr>
          <a:lstStyle/>
          <a:p>
            <a:r>
              <a:rPr lang="en-US" sz="3600" dirty="0"/>
              <a:t>Objective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9D2C4-4B1F-2D53-3EC4-6E0430A01A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8495" y="1246991"/>
            <a:ext cx="9634011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000" dirty="0">
                <a:ea typeface="+mn-lt"/>
                <a:cs typeface="+mn-lt"/>
              </a:rPr>
              <a:t>Welcome to Ecowatt, a tool designed to help individuals and organizations transition to renewable energy and make a positive impact on our planet.</a:t>
            </a:r>
            <a:endParaRPr lang="en-US"/>
          </a:p>
          <a:p>
            <a:endParaRPr lang="en-US" sz="2000" dirty="0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sz="2800" b="1" dirty="0">
                <a:solidFill>
                  <a:srgbClr val="00B050"/>
                </a:solidFill>
                <a:ea typeface="+mn-lt"/>
                <a:cs typeface="+mn-lt"/>
              </a:rPr>
              <a:t>Key Points</a:t>
            </a:r>
          </a:p>
          <a:p>
            <a:r>
              <a:rPr lang="en-US" sz="2000" b="1" dirty="0">
                <a:solidFill>
                  <a:srgbClr val="00B050"/>
                </a:solidFill>
                <a:ea typeface="+mn-lt"/>
                <a:cs typeface="+mn-lt"/>
              </a:rPr>
              <a:t>Purpose:</a:t>
            </a:r>
            <a:r>
              <a:rPr lang="en-US" sz="2000" dirty="0">
                <a:solidFill>
                  <a:srgbClr val="00B050"/>
                </a:solidFill>
                <a:ea typeface="+mn-lt"/>
                <a:cs typeface="+mn-lt"/>
              </a:rPr>
              <a:t> To provide tailored solutions for transitioning to renewable energy.</a:t>
            </a:r>
          </a:p>
          <a:p>
            <a:r>
              <a:rPr lang="en-US" sz="2000" b="1" dirty="0">
                <a:solidFill>
                  <a:srgbClr val="00B050"/>
                </a:solidFill>
                <a:ea typeface="+mn-lt"/>
                <a:cs typeface="+mn-lt"/>
              </a:rPr>
              <a:t>Target Audience:</a:t>
            </a:r>
            <a:r>
              <a:rPr lang="en-US" sz="2000" dirty="0">
                <a:solidFill>
                  <a:srgbClr val="00B050"/>
                </a:solidFill>
                <a:ea typeface="+mn-lt"/>
                <a:cs typeface="+mn-lt"/>
              </a:rPr>
              <a:t> Homeowners, businesses, government agencies.</a:t>
            </a:r>
            <a:endParaRPr lang="en-US">
              <a:solidFill>
                <a:srgbClr val="00B050"/>
              </a:solidFill>
            </a:endParaRPr>
          </a:p>
          <a:p>
            <a:r>
              <a:rPr lang="en-US" sz="2000" b="1" dirty="0">
                <a:solidFill>
                  <a:srgbClr val="00B050"/>
                </a:solidFill>
                <a:ea typeface="+mn-lt"/>
                <a:cs typeface="+mn-lt"/>
              </a:rPr>
              <a:t>Importance:</a:t>
            </a:r>
            <a:r>
              <a:rPr lang="en-US" sz="2000" dirty="0">
                <a:solidFill>
                  <a:srgbClr val="00B050"/>
                </a:solidFill>
                <a:ea typeface="+mn-lt"/>
                <a:cs typeface="+mn-lt"/>
              </a:rPr>
              <a:t> Addressing climate change and promoting sustainability</a:t>
            </a:r>
            <a:endParaRPr lang="en-US" dirty="0">
              <a:solidFill>
                <a:srgbClr val="00B050"/>
              </a:solidFill>
            </a:endParaRPr>
          </a:p>
          <a:p>
            <a:endParaRPr lang="en-US" sz="2000" dirty="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622922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2BB82D-09E3-7883-6B56-49FAB9D453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Feature Overview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680BF7-2CFA-BE97-5B2A-1B0BA9A368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b="1" dirty="0">
                <a:ea typeface="+mn-lt"/>
                <a:cs typeface="+mn-lt"/>
              </a:rPr>
              <a:t>Key Features: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Energy Calculator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Integrated Map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News Feed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Custom Chatbot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Educational Pages</a:t>
            </a:r>
            <a:endParaRPr lang="en-US" dirty="0"/>
          </a:p>
          <a:p>
            <a:pPr>
              <a:buClr>
                <a:srgbClr val="C3B2A7"/>
              </a:buClr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4F9649-0507-CFD6-7101-A657FA195B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9F8DD-072B-4A1A-848E-6ABF952A60EC}" type="datetime1">
              <a:t>9/13/2024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0F1553-3A18-C922-9E6A-03803001D6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FF0E66-30E2-8896-D4EA-A7D04C179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78CCF-2EC4-44CB-A694-F6F6E59A3985}" type="slidenum">
              <a:rPr lang="en-US" dirty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83685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231435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93CB0A-9F0A-DC82-9309-81AB99E45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>
                <a:ea typeface="+mj-lt"/>
                <a:cs typeface="+mj-lt"/>
              </a:rPr>
              <a:t>Energy Calculator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46EA96-0823-57E2-6A46-399AC6D1AD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69848" y="1825625"/>
            <a:ext cx="4076517" cy="3692311"/>
          </a:xfrm>
        </p:spPr>
        <p:txBody>
          <a:bodyPr vert="horz" lIns="91440" tIns="45720" rIns="91440" bIns="45720" rtlCol="0" anchor="t">
            <a:normAutofit fontScale="70000" lnSpcReduction="20000"/>
          </a:bodyPr>
          <a:lstStyle/>
          <a:p>
            <a:pPr marL="0" indent="0">
              <a:buNone/>
            </a:pPr>
            <a:r>
              <a:rPr lang="en-US" sz="2400" dirty="0">
                <a:ea typeface="+mn-lt"/>
                <a:cs typeface="+mn-lt"/>
              </a:rPr>
              <a:t>Our Energy Calculator helps users determine their solar energy needs based on their energy consumption and location.</a:t>
            </a:r>
            <a:endParaRPr lang="en-US"/>
          </a:p>
          <a:p>
            <a:pPr marL="0" indent="0">
              <a:buNone/>
            </a:pPr>
            <a:endParaRPr lang="en-US" sz="2400" dirty="0">
              <a:ea typeface="+mn-lt"/>
              <a:cs typeface="+mn-lt"/>
            </a:endParaRPr>
          </a:p>
          <a:p>
            <a:pPr marL="0" indent="0">
              <a:buNone/>
            </a:pPr>
            <a:endParaRPr lang="en-US" sz="2400" dirty="0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sz="2000" b="1" dirty="0">
                <a:ea typeface="+mn-lt"/>
                <a:cs typeface="+mn-lt"/>
              </a:rPr>
              <a:t>How It Works:</a:t>
            </a:r>
            <a:endParaRPr lang="en-US" sz="2000" dirty="0">
              <a:ea typeface="+mn-lt"/>
              <a:cs typeface="+mn-lt"/>
            </a:endParaRPr>
          </a:p>
          <a:p>
            <a:r>
              <a:rPr lang="en-US" sz="2000" dirty="0">
                <a:ea typeface="+mn-lt"/>
                <a:cs typeface="+mn-lt"/>
              </a:rPr>
              <a:t>Users input their monthly energy usage.</a:t>
            </a:r>
          </a:p>
          <a:p>
            <a:r>
              <a:rPr lang="en-US" sz="2000" dirty="0">
                <a:ea typeface="+mn-lt"/>
                <a:cs typeface="+mn-lt"/>
              </a:rPr>
              <a:t>Select their state to get local energy prices.</a:t>
            </a:r>
          </a:p>
          <a:p>
            <a:endParaRPr lang="en-US" dirty="0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061C460F-6A04-227C-E05C-0C060769519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219369" y="502273"/>
            <a:ext cx="5623573" cy="5855042"/>
          </a:xfrm>
        </p:spPr>
      </p:pic>
    </p:spTree>
    <p:extLst>
      <p:ext uri="{BB962C8B-B14F-4D97-AF65-F5344CB8AC3E}">
        <p14:creationId xmlns:p14="http://schemas.microsoft.com/office/powerpoint/2010/main" val="31404442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BF255-9182-C611-363B-0CA3282627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Result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8A98EC-00FC-90CD-A660-3AE83EAAB60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0" indent="0">
              <a:buNone/>
            </a:pPr>
            <a:r>
              <a:rPr lang="en-US" sz="2800" b="1" dirty="0">
                <a:ea typeface="+mn-lt"/>
                <a:cs typeface="+mn-lt"/>
              </a:rPr>
              <a:t>The calculator provides:</a:t>
            </a:r>
            <a:endParaRPr lang="en-US" sz="2800"/>
          </a:p>
          <a:p>
            <a:r>
              <a:rPr lang="en-US" sz="2000" dirty="0">
                <a:ea typeface="+mn-lt"/>
                <a:cs typeface="+mn-lt"/>
              </a:rPr>
              <a:t>Required solar system power</a:t>
            </a:r>
            <a:endParaRPr lang="en-US" sz="2000"/>
          </a:p>
          <a:p>
            <a:r>
              <a:rPr lang="en-US" sz="2000" dirty="0">
                <a:ea typeface="+mn-lt"/>
                <a:cs typeface="+mn-lt"/>
              </a:rPr>
              <a:t>Roof area needed</a:t>
            </a:r>
            <a:endParaRPr lang="en-US" sz="2000"/>
          </a:p>
          <a:p>
            <a:r>
              <a:rPr lang="en-US" sz="2000" dirty="0">
                <a:ea typeface="+mn-lt"/>
                <a:cs typeface="+mn-lt"/>
              </a:rPr>
              <a:t>Installation cost</a:t>
            </a:r>
            <a:endParaRPr lang="en-US" sz="2000"/>
          </a:p>
          <a:p>
            <a:r>
              <a:rPr lang="en-US" sz="2000" dirty="0">
                <a:ea typeface="+mn-lt"/>
                <a:cs typeface="+mn-lt"/>
              </a:rPr>
              <a:t>CO2 emission reduction</a:t>
            </a:r>
            <a:endParaRPr lang="en-US" sz="2000"/>
          </a:p>
          <a:p>
            <a:r>
              <a:rPr lang="en-US" sz="2000" dirty="0">
                <a:ea typeface="+mn-lt"/>
                <a:cs typeface="+mn-lt"/>
              </a:rPr>
              <a:t>Annual savings</a:t>
            </a:r>
            <a:endParaRPr lang="en-US" sz="2000"/>
          </a:p>
          <a:p>
            <a:r>
              <a:rPr lang="en-US" sz="2000" dirty="0">
                <a:ea typeface="+mn-lt"/>
                <a:cs typeface="+mn-lt"/>
              </a:rPr>
              <a:t>List of local solar providers with details and links</a:t>
            </a:r>
            <a:endParaRPr lang="en-US" sz="2000" dirty="0"/>
          </a:p>
          <a:p>
            <a:endParaRPr lang="en-US" dirty="0"/>
          </a:p>
        </p:txBody>
      </p:sp>
      <p:pic>
        <p:nvPicPr>
          <p:cNvPr id="5" name="Content Placeholder 4" descr="A screenshot of a calculator&#10;&#10;Description automatically generated">
            <a:extLst>
              <a:ext uri="{FF2B5EF4-FFF2-40B4-BE49-F238E27FC236}">
                <a16:creationId xmlns:a16="http://schemas.microsoft.com/office/drawing/2014/main" id="{3D24B3C3-C0A3-27F8-35D0-2952D2AF5B1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753674" y="502273"/>
            <a:ext cx="5782667" cy="5566718"/>
          </a:xfrm>
        </p:spPr>
      </p:pic>
    </p:spTree>
    <p:extLst>
      <p:ext uri="{BB962C8B-B14F-4D97-AF65-F5344CB8AC3E}">
        <p14:creationId xmlns:p14="http://schemas.microsoft.com/office/powerpoint/2010/main" val="26499584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E4F6C3-FDF7-29B6-E89E-91A198B7FD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502920"/>
            <a:ext cx="9634011" cy="608387"/>
          </a:xfrm>
        </p:spPr>
        <p:txBody>
          <a:bodyPr>
            <a:normAutofit fontScale="90000"/>
          </a:bodyPr>
          <a:lstStyle/>
          <a:p>
            <a:r>
              <a:rPr lang="en-US" dirty="0"/>
              <a:t>Detailed List of nearby Providers</a:t>
            </a:r>
          </a:p>
        </p:txBody>
      </p:sp>
      <p:pic>
        <p:nvPicPr>
          <p:cNvPr id="8" name="Content Placeholder 7" descr="A screenshot of a phone&#10;&#10;Description automatically generated">
            <a:extLst>
              <a:ext uri="{FF2B5EF4-FFF2-40B4-BE49-F238E27FC236}">
                <a16:creationId xmlns:a16="http://schemas.microsoft.com/office/drawing/2014/main" id="{446D98CA-9219-7CC4-F5E2-C2138FBD0A0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711387" y="1364540"/>
            <a:ext cx="5043301" cy="4511509"/>
          </a:xfr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F700E64-C2A9-9267-51C3-753F1BCCCC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87037" y="1366184"/>
            <a:ext cx="4616823" cy="481077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As per user's state selection in previous page, my </a:t>
            </a:r>
            <a:r>
              <a:rPr lang="en-US" b="1" dirty="0"/>
              <a:t>google places API</a:t>
            </a:r>
            <a:r>
              <a:rPr lang="en-US" dirty="0"/>
              <a:t> fetches for all nearby solar system provider's details with their google links. 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E9C670-2A04-A5EF-5FF2-20C6B7E01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CA0FD-29E0-467E-86EB-4689520C7D6A}" type="datetime1">
              <a:t>9/13/2024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7B48DE-3434-DA09-CDDE-B60AE73DA3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00AAC4-4164-B1E5-22A5-C7ED90466F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78CCF-2EC4-44CB-A694-F6F6E59A3985}" type="slidenum">
              <a:rPr lang="en-US" dirty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09875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B06ACF-A507-EC40-B0DF-7D56C5EE5E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1621" y="104273"/>
            <a:ext cx="10027595" cy="761360"/>
          </a:xfrm>
        </p:spPr>
        <p:txBody>
          <a:bodyPr>
            <a:noAutofit/>
          </a:bodyPr>
          <a:lstStyle/>
          <a:p>
            <a:r>
              <a:rPr lang="en-US" sz="3600" dirty="0">
                <a:ea typeface="+mj-lt"/>
                <a:cs typeface="+mj-lt"/>
              </a:rPr>
              <a:t>Integrated Map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969223-4BD6-50B1-8C9E-C542F5A8E2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1581" y="1879958"/>
            <a:ext cx="10442448" cy="4614332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endParaRPr lang="en-US" b="1" dirty="0"/>
          </a:p>
          <a:p>
            <a:r>
              <a:rPr lang="en-US" dirty="0">
                <a:ea typeface="+mn-lt"/>
                <a:cs typeface="+mn-lt"/>
              </a:rPr>
              <a:t>Utilizes Leaflet API to provide real-time environmental data.</a:t>
            </a:r>
            <a:endParaRPr lang="en-US"/>
          </a:p>
          <a:p>
            <a:pPr marL="0" indent="0">
              <a:buNone/>
            </a:pPr>
            <a:r>
              <a:rPr lang="en-US" b="1" dirty="0">
                <a:ea typeface="+mn-lt"/>
                <a:cs typeface="+mn-lt"/>
              </a:rPr>
              <a:t>Features: Wind Speed and Solar Irradiation:</a:t>
            </a:r>
            <a:r>
              <a:rPr lang="en-US" dirty="0">
                <a:ea typeface="+mn-lt"/>
                <a:cs typeface="+mn-lt"/>
              </a:rPr>
              <a:t> Shows local wind speed and solar irradiation data, </a:t>
            </a:r>
            <a:r>
              <a:rPr lang="en-US" b="1" dirty="0">
                <a:ea typeface="+mn-lt"/>
                <a:cs typeface="+mn-lt"/>
              </a:rPr>
              <a:t>Solar Providers:</a:t>
            </a:r>
            <a:r>
              <a:rPr lang="en-US" dirty="0">
                <a:ea typeface="+mn-lt"/>
                <a:cs typeface="+mn-lt"/>
              </a:rPr>
              <a:t> Displays solar system providers on the map with details and contact information.</a:t>
            </a:r>
            <a:endParaRPr lang="en-US"/>
          </a:p>
          <a:p>
            <a:pPr marL="0" indent="0">
              <a:buNone/>
            </a:pPr>
            <a:r>
              <a:rPr lang="en-US" b="1" dirty="0">
                <a:ea typeface="+mn-lt"/>
                <a:cs typeface="+mn-lt"/>
              </a:rPr>
              <a:t>How It Helps:</a:t>
            </a:r>
            <a:endParaRPr lang="en-US"/>
          </a:p>
          <a:p>
            <a:r>
              <a:rPr lang="en-US" dirty="0">
                <a:ea typeface="+mn-lt"/>
                <a:cs typeface="+mn-lt"/>
              </a:rPr>
              <a:t>Users can view and compare local environmental data.</a:t>
            </a:r>
            <a:endParaRPr lang="en-US"/>
          </a:p>
          <a:p>
            <a:r>
              <a:rPr lang="en-US" dirty="0">
                <a:ea typeface="+mn-lt"/>
                <a:cs typeface="+mn-lt"/>
              </a:rPr>
              <a:t>Easy access to nearby solar providers.</a:t>
            </a:r>
            <a:endParaRPr lang="en-US"/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1324513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3D6693-F8C5-758F-2C69-DB00539828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8AFCE-42D9-445D-8F41-2A9543CBB44A}" type="datetime1">
              <a:t>9/13/2024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983069-45CF-59B3-6586-6DBF147F2F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E87608-4C5F-41FD-3EC5-E7CF4BE74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78CCF-2EC4-44CB-A694-F6F6E59A3985}" type="slidenum">
              <a:rPr lang="en-US" dirty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4023114"/>
      </p:ext>
    </p:extLst>
  </p:cSld>
  <p:clrMapOvr>
    <a:masterClrMapping/>
  </p:clrMapOvr>
</p:sld>
</file>

<file path=ppt/theme/theme1.xml><?xml version="1.0" encoding="utf-8"?>
<a:theme xmlns:a="http://schemas.openxmlformats.org/drawingml/2006/main" name="BohemianVTI">
  <a:themeElements>
    <a:clrScheme name="BohemianVTI">
      <a:dk1>
        <a:sysClr val="windowText" lastClr="000000"/>
      </a:dk1>
      <a:lt1>
        <a:sysClr val="window" lastClr="FFFFFF"/>
      </a:lt1>
      <a:dk2>
        <a:srgbClr val="323232"/>
      </a:dk2>
      <a:lt2>
        <a:srgbClr val="F4F1EF"/>
      </a:lt2>
      <a:accent1>
        <a:srgbClr val="8F4F58"/>
      </a:accent1>
      <a:accent2>
        <a:srgbClr val="D09182"/>
      </a:accent2>
      <a:accent3>
        <a:srgbClr val="C7A085"/>
      </a:accent3>
      <a:accent4>
        <a:srgbClr val="ADA085"/>
      </a:accent4>
      <a:accent5>
        <a:srgbClr val="5F787F"/>
      </a:accent5>
      <a:accent6>
        <a:srgbClr val="5A6768"/>
      </a:accent6>
      <a:hlink>
        <a:srgbClr val="A25872"/>
      </a:hlink>
      <a:folHlink>
        <a:srgbClr val="667A7E"/>
      </a:folHlink>
    </a:clrScheme>
    <a:fontScheme name="BohemianVTI">
      <a:majorFont>
        <a:latin typeface="Modern Love"/>
        <a:ea typeface=""/>
        <a:cs typeface=""/>
      </a:majorFont>
      <a:minorFont>
        <a:latin typeface="Avenir Next LT Pro"/>
        <a:ea typeface=""/>
        <a:cs typeface=""/>
      </a:minorFont>
    </a:fontScheme>
    <a:fmtScheme name="BohemianVTI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ohemianVTI" id="{AA0957B6-9651-4F50-8EB8-D9F009F1C26A}" vid="{D1E7B544-9A8A-44B5-ABA3-322A5F04534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15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BohemianVTI</vt:lpstr>
      <vt:lpstr>Ecowatt</vt:lpstr>
      <vt:lpstr>Objective</vt:lpstr>
      <vt:lpstr>Feature Overview</vt:lpstr>
      <vt:lpstr>PowerPoint Presentation</vt:lpstr>
      <vt:lpstr>Energy Calculator</vt:lpstr>
      <vt:lpstr>Result</vt:lpstr>
      <vt:lpstr>Detailed List of nearby Providers</vt:lpstr>
      <vt:lpstr>Integrated Map</vt:lpstr>
      <vt:lpstr>PowerPoint Presentation</vt:lpstr>
      <vt:lpstr>PowerPoint Presentation</vt:lpstr>
      <vt:lpstr>Custom Chatbot </vt:lpstr>
      <vt:lpstr>PowerPoint Presentation</vt:lpstr>
      <vt:lpstr>Educational Pages</vt:lpstr>
      <vt:lpstr>User Benefits</vt:lpstr>
      <vt:lpstr>Contact and Support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315</cp:revision>
  <dcterms:created xsi:type="dcterms:W3CDTF">2024-09-13T23:10:45Z</dcterms:created>
  <dcterms:modified xsi:type="dcterms:W3CDTF">2024-09-14T05:28:35Z</dcterms:modified>
</cp:coreProperties>
</file>